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8" r:id="rId1"/>
  </p:sldMasterIdLst>
  <p:notesMasterIdLst>
    <p:notesMasterId r:id="rId19"/>
  </p:notesMasterIdLst>
  <p:sldIdLst>
    <p:sldId id="256" r:id="rId2"/>
    <p:sldId id="257" r:id="rId3"/>
    <p:sldId id="258" r:id="rId4"/>
    <p:sldId id="259" r:id="rId5"/>
    <p:sldId id="260" r:id="rId6"/>
    <p:sldId id="262" r:id="rId7"/>
    <p:sldId id="273" r:id="rId8"/>
    <p:sldId id="261" r:id="rId9"/>
    <p:sldId id="263" r:id="rId10"/>
    <p:sldId id="264" r:id="rId11"/>
    <p:sldId id="266" r:id="rId12"/>
    <p:sldId id="265" r:id="rId13"/>
    <p:sldId id="268" r:id="rId14"/>
    <p:sldId id="269" r:id="rId15"/>
    <p:sldId id="270" r:id="rId16"/>
    <p:sldId id="271" r:id="rId17"/>
    <p:sldId id="272" r:id="rId18"/>
  </p:sldIdLst>
  <p:sldSz cx="9144000" cy="6858000" type="screen4x3"/>
  <p:notesSz cx="6858000" cy="9144000"/>
  <p:embeddedFontLst>
    <p:embeddedFont>
      <p:font typeface="Cambria" pitchFamily="18" charset="0"/>
      <p:regular r:id="rId20"/>
      <p:bold r:id="rId21"/>
      <p:italic r:id="rId22"/>
      <p:boldItalic r:id="rId23"/>
    </p:embeddedFont>
    <p:embeddedFont>
      <p:font typeface="Bradley Hand ITC" pitchFamily="66" charset="0"/>
      <p:regular r:id="rId24"/>
    </p:embeddedFont>
    <p:embeddedFont>
      <p:font typeface="Calibri" pitchFamily="34" charset="0"/>
      <p:regular r:id="rId25"/>
      <p:bold r:id="rId26"/>
      <p:italic r:id="rId27"/>
      <p:boldItalic r:id="rId28"/>
    </p:embeddedFont>
    <p:embeddedFont>
      <p:font typeface="Rage Italic" pitchFamily="66"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369" autoAdjust="0"/>
  </p:normalViewPr>
  <p:slideViewPr>
    <p:cSldViewPr>
      <p:cViewPr varScale="1">
        <p:scale>
          <a:sx n="65" d="100"/>
          <a:sy n="65" d="100"/>
        </p:scale>
        <p:origin x="-462" y="-96"/>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F23244-C7C8-40C2-8215-8665AE8520AB}" type="datetimeFigureOut">
              <a:rPr lang="en-US" smtClean="0"/>
              <a:t>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57CB3D-D207-436E-854F-FD040CABF6D1}" type="slidenum">
              <a:rPr lang="en-US" smtClean="0"/>
              <a:t>‹#›</a:t>
            </a:fld>
            <a:endParaRPr lang="en-US"/>
          </a:p>
        </p:txBody>
      </p:sp>
    </p:spTree>
    <p:extLst>
      <p:ext uri="{BB962C8B-B14F-4D97-AF65-F5344CB8AC3E}">
        <p14:creationId xmlns:p14="http://schemas.microsoft.com/office/powerpoint/2010/main" val="1592914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Cor.</a:t>
            </a:r>
            <a:r>
              <a:rPr lang="en-US" baseline="0" dirty="0" smtClean="0"/>
              <a:t> 9:25, “competes.”</a:t>
            </a:r>
          </a:p>
          <a:p>
            <a:r>
              <a:rPr lang="en-US" baseline="0" dirty="0" smtClean="0"/>
              <a:t>Col. 4:12, “laboring fervently”</a:t>
            </a:r>
          </a:p>
          <a:p>
            <a:r>
              <a:rPr lang="en-US" baseline="0" dirty="0" smtClean="0"/>
              <a:t>1 Tim. 6:12, “fight”</a:t>
            </a:r>
            <a:endParaRPr lang="en-US" dirty="0"/>
          </a:p>
        </p:txBody>
      </p:sp>
      <p:sp>
        <p:nvSpPr>
          <p:cNvPr id="4" name="Slide Number Placeholder 3"/>
          <p:cNvSpPr>
            <a:spLocks noGrp="1"/>
          </p:cNvSpPr>
          <p:nvPr>
            <p:ph type="sldNum" sz="quarter" idx="10"/>
          </p:nvPr>
        </p:nvSpPr>
        <p:spPr/>
        <p:txBody>
          <a:bodyPr/>
          <a:lstStyle/>
          <a:p>
            <a:fld id="{D657CB3D-D207-436E-854F-FD040CABF6D1}" type="slidenum">
              <a:rPr lang="en-US" smtClean="0"/>
              <a:t>2</a:t>
            </a:fld>
            <a:endParaRPr lang="en-US"/>
          </a:p>
        </p:txBody>
      </p:sp>
    </p:spTree>
    <p:extLst>
      <p:ext uri="{BB962C8B-B14F-4D97-AF65-F5344CB8AC3E}">
        <p14:creationId xmlns:p14="http://schemas.microsoft.com/office/powerpoint/2010/main" val="1796296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will be a time when no one can enter. We need to appreciate</a:t>
            </a:r>
            <a:r>
              <a:rPr lang="en-US" baseline="0" dirty="0" smtClean="0"/>
              <a:t>. As of today, there is still time to enter but we cannot guarantee beyond the present! </a:t>
            </a:r>
            <a:endParaRPr lang="en-US" dirty="0"/>
          </a:p>
        </p:txBody>
      </p:sp>
      <p:sp>
        <p:nvSpPr>
          <p:cNvPr id="4" name="Slide Number Placeholder 3"/>
          <p:cNvSpPr>
            <a:spLocks noGrp="1"/>
          </p:cNvSpPr>
          <p:nvPr>
            <p:ph type="sldNum" sz="quarter" idx="10"/>
          </p:nvPr>
        </p:nvSpPr>
        <p:spPr/>
        <p:txBody>
          <a:bodyPr/>
          <a:lstStyle/>
          <a:p>
            <a:fld id="{D657CB3D-D207-436E-854F-FD040CABF6D1}" type="slidenum">
              <a:rPr lang="en-US" smtClean="0"/>
              <a:t>3</a:t>
            </a:fld>
            <a:endParaRPr lang="en-US"/>
          </a:p>
        </p:txBody>
      </p:sp>
    </p:spTree>
    <p:extLst>
      <p:ext uri="{BB962C8B-B14F-4D97-AF65-F5344CB8AC3E}">
        <p14:creationId xmlns:p14="http://schemas.microsoft.com/office/powerpoint/2010/main" val="1796296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it be you</a:t>
            </a:r>
            <a:r>
              <a:rPr lang="en-US" baseline="0" dirty="0" smtClean="0"/>
              <a:t> or myself who stands outside pleading with the Lord when the doors into eternal life are closed, “we ate and drank in your presence and you taught in our streets”? Will we be of those who attend off and on but never commit to the work of the Lord? Jesus recognizes no idle acquaintances…we are either his brothers and sisters or we are strangers (Mk. 3:33-35).  He will not recognize anything less than an obedient relationship.</a:t>
            </a:r>
            <a:endParaRPr lang="en-US" dirty="0"/>
          </a:p>
        </p:txBody>
      </p:sp>
      <p:sp>
        <p:nvSpPr>
          <p:cNvPr id="4" name="Slide Number Placeholder 3"/>
          <p:cNvSpPr>
            <a:spLocks noGrp="1"/>
          </p:cNvSpPr>
          <p:nvPr>
            <p:ph type="sldNum" sz="quarter" idx="10"/>
          </p:nvPr>
        </p:nvSpPr>
        <p:spPr/>
        <p:txBody>
          <a:bodyPr/>
          <a:lstStyle/>
          <a:p>
            <a:fld id="{D657CB3D-D207-436E-854F-FD040CABF6D1}" type="slidenum">
              <a:rPr lang="en-US" smtClean="0"/>
              <a:t>4</a:t>
            </a:fld>
            <a:endParaRPr lang="en-US"/>
          </a:p>
        </p:txBody>
      </p:sp>
    </p:spTree>
    <p:extLst>
      <p:ext uri="{BB962C8B-B14F-4D97-AF65-F5344CB8AC3E}">
        <p14:creationId xmlns:p14="http://schemas.microsoft.com/office/powerpoint/2010/main" val="1796296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57CB3D-D207-436E-854F-FD040CABF6D1}" type="slidenum">
              <a:rPr lang="en-US" smtClean="0"/>
              <a:t>5</a:t>
            </a:fld>
            <a:endParaRPr lang="en-US"/>
          </a:p>
        </p:txBody>
      </p:sp>
    </p:spTree>
    <p:extLst>
      <p:ext uri="{BB962C8B-B14F-4D97-AF65-F5344CB8AC3E}">
        <p14:creationId xmlns:p14="http://schemas.microsoft.com/office/powerpoint/2010/main" val="1796296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57CB3D-D207-436E-854F-FD040CABF6D1}" type="slidenum">
              <a:rPr lang="en-US" smtClean="0"/>
              <a:t>6</a:t>
            </a:fld>
            <a:endParaRPr lang="en-US"/>
          </a:p>
        </p:txBody>
      </p:sp>
    </p:spTree>
    <p:extLst>
      <p:ext uri="{BB962C8B-B14F-4D97-AF65-F5344CB8AC3E}">
        <p14:creationId xmlns:p14="http://schemas.microsoft.com/office/powerpoint/2010/main" val="17962961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A22B886A-BC74-4DCC-9DD7-673B920BFF7D}" type="datetimeFigureOut">
              <a:rPr lang="en-US" smtClean="0"/>
              <a:t>2/7/2013</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A94D2DFC-DBBF-4BFF-87A6-B8D5143B0550}" type="slidenum">
              <a:rPr lang="en-US" smtClean="0"/>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B886A-BC74-4DCC-9DD7-673B920BFF7D}" type="datetimeFigureOut">
              <a:rPr lang="en-US" smtClean="0"/>
              <a:t>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D2DFC-DBBF-4BFF-87A6-B8D5143B055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B886A-BC74-4DCC-9DD7-673B920BFF7D}" type="datetimeFigureOut">
              <a:rPr lang="en-US" smtClean="0"/>
              <a:t>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D2DFC-DBBF-4BFF-87A6-B8D5143B055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B886A-BC74-4DCC-9DD7-673B920BFF7D}" type="datetimeFigureOut">
              <a:rPr lang="en-US" smtClean="0"/>
              <a:t>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D2DFC-DBBF-4BFF-87A6-B8D5143B055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2B886A-BC74-4DCC-9DD7-673B920BFF7D}" type="datetimeFigureOut">
              <a:rPr lang="en-US" smtClean="0"/>
              <a:t>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D2DFC-DBBF-4BFF-87A6-B8D5143B055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22B886A-BC74-4DCC-9DD7-673B920BFF7D}" type="datetimeFigureOut">
              <a:rPr lang="en-US" smtClean="0"/>
              <a:t>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4D2DFC-DBBF-4BFF-87A6-B8D5143B0550}"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22B886A-BC74-4DCC-9DD7-673B920BFF7D}" type="datetimeFigureOut">
              <a:rPr lang="en-US" smtClean="0"/>
              <a:t>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4D2DFC-DBBF-4BFF-87A6-B8D5143B0550}"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2B886A-BC74-4DCC-9DD7-673B920BFF7D}" type="datetimeFigureOut">
              <a:rPr lang="en-US" smtClean="0"/>
              <a:t>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4D2DFC-DBBF-4BFF-87A6-B8D5143B055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2B886A-BC74-4DCC-9DD7-673B920BFF7D}" type="datetimeFigureOut">
              <a:rPr lang="en-US" smtClean="0"/>
              <a:t>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4D2DFC-DBBF-4BFF-87A6-B8D5143B055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2B886A-BC74-4DCC-9DD7-673B920BFF7D}" type="datetimeFigureOut">
              <a:rPr lang="en-US" smtClean="0"/>
              <a:t>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4D2DFC-DBBF-4BFF-87A6-B8D5143B055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2B886A-BC74-4DCC-9DD7-673B920BFF7D}" type="datetimeFigureOut">
              <a:rPr lang="en-US" smtClean="0"/>
              <a:t>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4D2DFC-DBBF-4BFF-87A6-B8D5143B055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A22B886A-BC74-4DCC-9DD7-673B920BFF7D}" type="datetimeFigureOut">
              <a:rPr lang="en-US" smtClean="0"/>
              <a:t>2/7/2013</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A94D2DFC-DBBF-4BFF-87A6-B8D5143B055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“Are There Few Who Are Saved?”</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79385685"/>
      </p:ext>
    </p:extLst>
  </p:cSld>
  <p:clrMapOvr>
    <a:masterClrMapping/>
  </p:clrMapOvr>
  <mc:AlternateContent xmlns:mc="http://schemas.openxmlformats.org/markup-compatibility/2006">
    <mc:Choice xmlns:p14="http://schemas.microsoft.com/office/powerpoint/2010/main" Requires="p14">
      <p:transition spd="slow" p14:dur="1750">
        <p:plus/>
      </p:transition>
    </mc:Choice>
    <mc:Fallback>
      <p:transition spd="slow">
        <p:plu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Will There Be Few Saved?</a:t>
            </a:r>
            <a:endParaRPr lang="en-US" dirty="0"/>
          </a:p>
        </p:txBody>
      </p:sp>
      <p:sp>
        <p:nvSpPr>
          <p:cNvPr id="3" name="Content Placeholder 2"/>
          <p:cNvSpPr>
            <a:spLocks noGrp="1"/>
          </p:cNvSpPr>
          <p:nvPr>
            <p:ph idx="1"/>
          </p:nvPr>
        </p:nvSpPr>
        <p:spPr>
          <a:xfrm>
            <a:off x="838200" y="2038388"/>
            <a:ext cx="7467600" cy="4438612"/>
          </a:xfrm>
        </p:spPr>
        <p:txBody>
          <a:bodyPr>
            <a:normAutofit/>
          </a:bodyPr>
          <a:lstStyle/>
          <a:p>
            <a:pPr marL="457200" indent="-457200">
              <a:buFont typeface="+mj-lt"/>
              <a:buAutoNum type="arabicPeriod" startAt="3"/>
            </a:pPr>
            <a:r>
              <a:rPr lang="en-US" sz="2800" dirty="0" smtClean="0"/>
              <a:t>Because many do not remain faithful (Rev. 2:10)</a:t>
            </a:r>
          </a:p>
          <a:p>
            <a:pPr lvl="1"/>
            <a:r>
              <a:rPr lang="en-US" sz="2400" dirty="0" smtClean="0"/>
              <a:t>Will not endure temptation or trial (Lk. 8:13; Mk. 4:16, 17; Ps. 106:12-14)</a:t>
            </a:r>
          </a:p>
          <a:p>
            <a:pPr lvl="1"/>
            <a:r>
              <a:rPr lang="en-US" sz="2400" dirty="0" smtClean="0"/>
              <a:t>Enamored with worldly cares/pleasure (Lk. 8:14)</a:t>
            </a:r>
          </a:p>
          <a:p>
            <a:pPr lvl="1"/>
            <a:r>
              <a:rPr lang="en-US" sz="2400" dirty="0" smtClean="0"/>
              <a:t>Grow opposed to truth (Gal. 4:15, 16; 2 Tim. 4:3, 4)</a:t>
            </a:r>
            <a:r>
              <a:rPr lang="en-US" sz="2400" dirty="0"/>
              <a:t> </a:t>
            </a:r>
            <a:endParaRPr lang="en-US" sz="2400" dirty="0" smtClean="0"/>
          </a:p>
          <a:p>
            <a:pPr marL="457200" indent="-457200">
              <a:buFont typeface="+mj-lt"/>
              <a:buAutoNum type="arabicPeriod" startAt="3"/>
            </a:pPr>
            <a:r>
              <a:rPr lang="en-US" sz="2800" dirty="0" smtClean="0"/>
              <a:t>Because </a:t>
            </a:r>
            <a:r>
              <a:rPr lang="en-US" sz="2800" dirty="0"/>
              <a:t>many do not obey him (Matt. 7:21</a:t>
            </a:r>
            <a:r>
              <a:rPr lang="en-US" sz="2800" dirty="0" smtClean="0"/>
              <a:t>)</a:t>
            </a:r>
            <a:endParaRPr lang="en-US" sz="2800" dirty="0"/>
          </a:p>
        </p:txBody>
      </p:sp>
    </p:spTree>
    <p:extLst>
      <p:ext uri="{BB962C8B-B14F-4D97-AF65-F5344CB8AC3E}">
        <p14:creationId xmlns:p14="http://schemas.microsoft.com/office/powerpoint/2010/main" val="28766705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2:37, 38</a:t>
            </a:r>
            <a:endParaRPr lang="en-US" dirty="0"/>
          </a:p>
        </p:txBody>
      </p:sp>
      <p:sp>
        <p:nvSpPr>
          <p:cNvPr id="3" name="Content Placeholder 2"/>
          <p:cNvSpPr>
            <a:spLocks noGrp="1"/>
          </p:cNvSpPr>
          <p:nvPr>
            <p:ph idx="1"/>
          </p:nvPr>
        </p:nvSpPr>
        <p:spPr/>
        <p:txBody>
          <a:bodyPr>
            <a:noAutofit/>
          </a:bodyPr>
          <a:lstStyle/>
          <a:p>
            <a:pPr marL="0" indent="0">
              <a:buNone/>
            </a:pPr>
            <a:r>
              <a:rPr lang="en-US" sz="3200" baseline="30000" dirty="0">
                <a:solidFill>
                  <a:schemeClr val="tx2">
                    <a:lumMod val="50000"/>
                  </a:schemeClr>
                </a:solidFill>
              </a:rPr>
              <a:t>37</a:t>
            </a:r>
            <a:r>
              <a:rPr lang="en-US" sz="3200" dirty="0"/>
              <a:t> </a:t>
            </a:r>
            <a:r>
              <a:rPr lang="en-US" sz="3200" dirty="0" smtClean="0"/>
              <a:t> </a:t>
            </a:r>
            <a:r>
              <a:rPr lang="en-US" sz="3200" dirty="0"/>
              <a:t>Now when they heard this, they were cut to the heart, and said to Peter and the rest of the apostles, "Men and brethren, what shall we do?"</a:t>
            </a:r>
          </a:p>
          <a:p>
            <a:pPr marL="0" indent="0">
              <a:buNone/>
            </a:pPr>
            <a:r>
              <a:rPr lang="en-US" sz="3200" baseline="30000" dirty="0">
                <a:solidFill>
                  <a:schemeClr val="tx2">
                    <a:lumMod val="50000"/>
                  </a:schemeClr>
                </a:solidFill>
              </a:rPr>
              <a:t>38 </a:t>
            </a:r>
            <a:r>
              <a:rPr lang="en-US" sz="3200" dirty="0"/>
              <a:t> Then Peter said to them, "Repent, and let every one of you be baptized in the name of Jesus Christ for the remission of sins; and you shall receive the gift of the Holy Spirit</a:t>
            </a:r>
            <a:r>
              <a:rPr lang="en-US" sz="3200" dirty="0" smtClean="0"/>
              <a:t>.</a:t>
            </a:r>
            <a:endParaRPr lang="en-US" sz="3200" dirty="0"/>
          </a:p>
        </p:txBody>
      </p:sp>
    </p:spTree>
    <p:extLst>
      <p:ext uri="{BB962C8B-B14F-4D97-AF65-F5344CB8AC3E}">
        <p14:creationId xmlns:p14="http://schemas.microsoft.com/office/powerpoint/2010/main" val="28541294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16:16</a:t>
            </a:r>
            <a:endParaRPr lang="en-US" dirty="0"/>
          </a:p>
        </p:txBody>
      </p:sp>
      <p:sp>
        <p:nvSpPr>
          <p:cNvPr id="3" name="Content Placeholder 2"/>
          <p:cNvSpPr>
            <a:spLocks noGrp="1"/>
          </p:cNvSpPr>
          <p:nvPr>
            <p:ph idx="1"/>
          </p:nvPr>
        </p:nvSpPr>
        <p:spPr/>
        <p:txBody>
          <a:bodyPr>
            <a:normAutofit/>
          </a:bodyPr>
          <a:lstStyle/>
          <a:p>
            <a:pPr marL="0" indent="0" algn="ctr">
              <a:buNone/>
            </a:pPr>
            <a:r>
              <a:rPr lang="en-US" sz="4800" dirty="0" smtClean="0"/>
              <a:t>“He </a:t>
            </a:r>
            <a:r>
              <a:rPr lang="en-US" sz="4800" dirty="0"/>
              <a:t>who believes and is baptized will be saved; but he who does not believe will be </a:t>
            </a:r>
            <a:r>
              <a:rPr lang="en-US" sz="4800" dirty="0" smtClean="0"/>
              <a:t>condemned.”</a:t>
            </a:r>
            <a:endParaRPr lang="en-US" sz="4800" dirty="0"/>
          </a:p>
        </p:txBody>
      </p:sp>
    </p:spTree>
    <p:extLst>
      <p:ext uri="{BB962C8B-B14F-4D97-AF65-F5344CB8AC3E}">
        <p14:creationId xmlns:p14="http://schemas.microsoft.com/office/powerpoint/2010/main" val="24123825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486400" y="6858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221361" y="11430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020597" y="9906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657668" y="5334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p:cNvSpPr/>
          <p:nvPr/>
        </p:nvSpPr>
        <p:spPr>
          <a:xfrm>
            <a:off x="5257800" y="1516626"/>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221361" y="17526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781800" y="2230694"/>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239000" y="11430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Oval 12"/>
          <p:cNvSpPr/>
          <p:nvPr/>
        </p:nvSpPr>
        <p:spPr>
          <a:xfrm>
            <a:off x="1075403" y="2341306"/>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810364" y="2798506"/>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3400" y="2646106"/>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Oval 15"/>
          <p:cNvSpPr/>
          <p:nvPr/>
        </p:nvSpPr>
        <p:spPr>
          <a:xfrm>
            <a:off x="2246671" y="2188906"/>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46803" y="3172132"/>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810364" y="3408106"/>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370803" y="38862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599403" y="2923867"/>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733800" y="3421625"/>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411361" y="12192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210597" y="10668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Oval 23"/>
          <p:cNvSpPr/>
          <p:nvPr/>
        </p:nvSpPr>
        <p:spPr>
          <a:xfrm>
            <a:off x="2847668" y="5334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Oval 24"/>
          <p:cNvSpPr/>
          <p:nvPr/>
        </p:nvSpPr>
        <p:spPr>
          <a:xfrm>
            <a:off x="1447800" y="19050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411361" y="18288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971800" y="2306894"/>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581400" y="1771036"/>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4803" y="39624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Oval 29"/>
          <p:cNvSpPr/>
          <p:nvPr/>
        </p:nvSpPr>
        <p:spPr>
          <a:xfrm>
            <a:off x="819764" y="44196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Oval 30"/>
          <p:cNvSpPr/>
          <p:nvPr/>
        </p:nvSpPr>
        <p:spPr>
          <a:xfrm>
            <a:off x="2585884" y="47244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256071" y="38100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395384" y="5507294"/>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19764" y="50292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Oval 34"/>
          <p:cNvSpPr/>
          <p:nvPr/>
        </p:nvSpPr>
        <p:spPr>
          <a:xfrm>
            <a:off x="1380203" y="5507294"/>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Oval 35"/>
          <p:cNvSpPr/>
          <p:nvPr/>
        </p:nvSpPr>
        <p:spPr>
          <a:xfrm>
            <a:off x="1608803" y="4544961"/>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657600" y="2286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Oval 37"/>
          <p:cNvSpPr/>
          <p:nvPr/>
        </p:nvSpPr>
        <p:spPr>
          <a:xfrm>
            <a:off x="4392561" y="6858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546623" y="3703074"/>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828868" y="762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Oval 40"/>
          <p:cNvSpPr/>
          <p:nvPr/>
        </p:nvSpPr>
        <p:spPr>
          <a:xfrm>
            <a:off x="3429000" y="1059426"/>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392561" y="12954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953000" y="1773494"/>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484739" y="2535494"/>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581400" y="49530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316361" y="54102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115597" y="52578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752668" y="48006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352800" y="5783826"/>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316361" y="59436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4686300" y="3660057"/>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105400" y="5535561"/>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171403" y="2493706"/>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906364" y="2950906"/>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705600" y="2798506"/>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8342671" y="2341306"/>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7" name="Oval 56"/>
          <p:cNvSpPr/>
          <p:nvPr/>
        </p:nvSpPr>
        <p:spPr>
          <a:xfrm>
            <a:off x="6942803" y="3324532"/>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7906364" y="3560506"/>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8466803" y="40386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0" name="Oval 59"/>
          <p:cNvSpPr/>
          <p:nvPr/>
        </p:nvSpPr>
        <p:spPr>
          <a:xfrm>
            <a:off x="8695403" y="3076267"/>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1" name="Oval 60"/>
          <p:cNvSpPr/>
          <p:nvPr/>
        </p:nvSpPr>
        <p:spPr>
          <a:xfrm>
            <a:off x="6400800" y="4093906"/>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135761" y="4551106"/>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934997" y="4398706"/>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7572068" y="3941506"/>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172200" y="4924732"/>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7315200" y="53340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7" name="Oval 66"/>
          <p:cNvSpPr/>
          <p:nvPr/>
        </p:nvSpPr>
        <p:spPr>
          <a:xfrm>
            <a:off x="5792429" y="6271751"/>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8" name="Oval 67"/>
          <p:cNvSpPr/>
          <p:nvPr/>
        </p:nvSpPr>
        <p:spPr>
          <a:xfrm>
            <a:off x="7924800" y="4676467"/>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9" name="Oval 68"/>
          <p:cNvSpPr/>
          <p:nvPr/>
        </p:nvSpPr>
        <p:spPr>
          <a:xfrm>
            <a:off x="6781800" y="57150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0" name="Oval 69"/>
          <p:cNvSpPr/>
          <p:nvPr/>
        </p:nvSpPr>
        <p:spPr>
          <a:xfrm>
            <a:off x="7516761" y="5998906"/>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1" name="Oval 70"/>
          <p:cNvSpPr/>
          <p:nvPr/>
        </p:nvSpPr>
        <p:spPr>
          <a:xfrm flipV="1">
            <a:off x="6315997" y="5486400"/>
            <a:ext cx="381000" cy="3601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7953068" y="5389306"/>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3" name="Oval 72"/>
          <p:cNvSpPr/>
          <p:nvPr/>
        </p:nvSpPr>
        <p:spPr>
          <a:xfrm>
            <a:off x="6553200" y="6372532"/>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4" name="Oval 73"/>
          <p:cNvSpPr/>
          <p:nvPr/>
        </p:nvSpPr>
        <p:spPr>
          <a:xfrm>
            <a:off x="4058265" y="40386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8077200" y="70866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8305800" y="6124267"/>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7" name="Oval 76"/>
          <p:cNvSpPr/>
          <p:nvPr/>
        </p:nvSpPr>
        <p:spPr>
          <a:xfrm>
            <a:off x="618203" y="3048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8" name="Oval 77"/>
          <p:cNvSpPr/>
          <p:nvPr/>
        </p:nvSpPr>
        <p:spPr>
          <a:xfrm>
            <a:off x="1353164" y="7620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9" name="Oval 78"/>
          <p:cNvSpPr/>
          <p:nvPr/>
        </p:nvSpPr>
        <p:spPr>
          <a:xfrm>
            <a:off x="152400" y="6096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0" name="Oval 79"/>
          <p:cNvSpPr/>
          <p:nvPr/>
        </p:nvSpPr>
        <p:spPr>
          <a:xfrm>
            <a:off x="1789471" y="1524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1" name="Oval 80"/>
          <p:cNvSpPr/>
          <p:nvPr/>
        </p:nvSpPr>
        <p:spPr>
          <a:xfrm>
            <a:off x="389603" y="1135626"/>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2" name="Oval 81"/>
          <p:cNvSpPr/>
          <p:nvPr/>
        </p:nvSpPr>
        <p:spPr>
          <a:xfrm>
            <a:off x="3619500" y="2864874"/>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1913603" y="1849694"/>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142203" y="8382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5" name="Oval 84"/>
          <p:cNvSpPr/>
          <p:nvPr/>
        </p:nvSpPr>
        <p:spPr>
          <a:xfrm>
            <a:off x="7162800" y="3810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6" name="Oval 85"/>
          <p:cNvSpPr/>
          <p:nvPr/>
        </p:nvSpPr>
        <p:spPr>
          <a:xfrm>
            <a:off x="7897761" y="817306"/>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7" name="Oval 86"/>
          <p:cNvSpPr/>
          <p:nvPr/>
        </p:nvSpPr>
        <p:spPr>
          <a:xfrm>
            <a:off x="5401597" y="2714932"/>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8334068" y="207706"/>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9" name="Oval 88"/>
          <p:cNvSpPr/>
          <p:nvPr/>
        </p:nvSpPr>
        <p:spPr>
          <a:xfrm>
            <a:off x="4953000" y="3019732"/>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7897761" y="1426906"/>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1" name="Oval 90"/>
          <p:cNvSpPr/>
          <p:nvPr/>
        </p:nvSpPr>
        <p:spPr>
          <a:xfrm>
            <a:off x="8458200" y="19050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2" name="Oval 91"/>
          <p:cNvSpPr/>
          <p:nvPr/>
        </p:nvSpPr>
        <p:spPr>
          <a:xfrm>
            <a:off x="8686800" y="942667"/>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4" name="Oval 93"/>
          <p:cNvSpPr/>
          <p:nvPr/>
        </p:nvSpPr>
        <p:spPr>
          <a:xfrm>
            <a:off x="846803" y="609601"/>
            <a:ext cx="7495868" cy="5667066"/>
          </a:xfrm>
          <a:prstGeom prst="ellipse">
            <a:avLst/>
          </a:prstGeom>
          <a:noFill/>
          <a:ln w="57150">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95" name="TextBox 94"/>
          <p:cNvSpPr txBox="1"/>
          <p:nvPr/>
        </p:nvSpPr>
        <p:spPr>
          <a:xfrm>
            <a:off x="3810000" y="1929825"/>
            <a:ext cx="1804468" cy="584775"/>
          </a:xfrm>
          <a:prstGeom prst="rect">
            <a:avLst/>
          </a:prstGeom>
          <a:noFill/>
        </p:spPr>
        <p:txBody>
          <a:bodyPr wrap="none" rtlCol="0">
            <a:spAutoFit/>
          </a:bodyPr>
          <a:lstStyle/>
          <a:p>
            <a:r>
              <a:rPr lang="en-US" sz="3200" dirty="0">
                <a:effectLst>
                  <a:outerShdw blurRad="38100" dist="38100" dir="2700000" algn="tl">
                    <a:srgbClr val="000000">
                      <a:alpha val="43137"/>
                    </a:srgbClr>
                  </a:outerShdw>
                </a:effectLst>
              </a:rPr>
              <a:t>B</a:t>
            </a:r>
            <a:r>
              <a:rPr lang="en-US" sz="3200" dirty="0" smtClean="0">
                <a:effectLst>
                  <a:outerShdw blurRad="38100" dist="38100" dir="2700000" algn="tl">
                    <a:srgbClr val="000000">
                      <a:alpha val="43137"/>
                    </a:srgbClr>
                  </a:outerShdw>
                </a:effectLst>
              </a:rPr>
              <a:t>elievers</a:t>
            </a:r>
            <a:endParaRPr lang="en-US" sz="3200" dirty="0">
              <a:effectLst>
                <a:outerShdw blurRad="38100" dist="38100" dir="2700000" algn="tl">
                  <a:srgbClr val="000000">
                    <a:alpha val="43137"/>
                  </a:srgbClr>
                </a:outerShdw>
              </a:effectLst>
            </a:endParaRPr>
          </a:p>
        </p:txBody>
      </p:sp>
      <p:sp>
        <p:nvSpPr>
          <p:cNvPr id="2" name="TextBox 1"/>
          <p:cNvSpPr txBox="1"/>
          <p:nvPr/>
        </p:nvSpPr>
        <p:spPr>
          <a:xfrm>
            <a:off x="225117" y="6312916"/>
            <a:ext cx="7092326" cy="40011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000" b="1" dirty="0" smtClean="0"/>
              <a:t>“He who does not believe will be condemned” (Mk. 16:16b)</a:t>
            </a:r>
          </a:p>
        </p:txBody>
      </p:sp>
      <p:sp>
        <p:nvSpPr>
          <p:cNvPr id="96" name="TextBox 95"/>
          <p:cNvSpPr txBox="1"/>
          <p:nvPr/>
        </p:nvSpPr>
        <p:spPr>
          <a:xfrm>
            <a:off x="5486400" y="24825"/>
            <a:ext cx="2440733" cy="58477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3200" b="1" dirty="0" smtClean="0"/>
              <a:t>Unbelievers</a:t>
            </a:r>
            <a:endParaRPr lang="en-US" sz="3200" b="1" dirty="0"/>
          </a:p>
        </p:txBody>
      </p:sp>
      <p:sp>
        <p:nvSpPr>
          <p:cNvPr id="97" name="Oval 96"/>
          <p:cNvSpPr/>
          <p:nvPr/>
        </p:nvSpPr>
        <p:spPr>
          <a:xfrm>
            <a:off x="3124200" y="3574025"/>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35787"/>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486400" y="6858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Oval 5"/>
          <p:cNvSpPr/>
          <p:nvPr/>
        </p:nvSpPr>
        <p:spPr>
          <a:xfrm>
            <a:off x="6221361" y="11430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p:cNvSpPr/>
          <p:nvPr/>
        </p:nvSpPr>
        <p:spPr>
          <a:xfrm>
            <a:off x="5020597" y="9906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p:cNvSpPr/>
          <p:nvPr/>
        </p:nvSpPr>
        <p:spPr>
          <a:xfrm>
            <a:off x="6657668" y="5334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p:cNvSpPr/>
          <p:nvPr/>
        </p:nvSpPr>
        <p:spPr>
          <a:xfrm>
            <a:off x="5257800" y="1516626"/>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221361" y="17526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781800" y="2230694"/>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239000" y="11430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Oval 12"/>
          <p:cNvSpPr/>
          <p:nvPr/>
        </p:nvSpPr>
        <p:spPr>
          <a:xfrm>
            <a:off x="1075403" y="2341306"/>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Oval 13"/>
          <p:cNvSpPr/>
          <p:nvPr/>
        </p:nvSpPr>
        <p:spPr>
          <a:xfrm>
            <a:off x="1810364" y="2798506"/>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3400" y="2646106"/>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Oval 15"/>
          <p:cNvSpPr/>
          <p:nvPr/>
        </p:nvSpPr>
        <p:spPr>
          <a:xfrm>
            <a:off x="2246671" y="2188906"/>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46803" y="3172132"/>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Oval 17"/>
          <p:cNvSpPr/>
          <p:nvPr/>
        </p:nvSpPr>
        <p:spPr>
          <a:xfrm>
            <a:off x="1810364" y="3408106"/>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370803" y="38862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599403" y="2923867"/>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733800" y="3421625"/>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411361" y="12192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Oval 22"/>
          <p:cNvSpPr/>
          <p:nvPr/>
        </p:nvSpPr>
        <p:spPr>
          <a:xfrm>
            <a:off x="1210597" y="10668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Oval 23"/>
          <p:cNvSpPr/>
          <p:nvPr/>
        </p:nvSpPr>
        <p:spPr>
          <a:xfrm>
            <a:off x="2847668" y="5334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Oval 24"/>
          <p:cNvSpPr/>
          <p:nvPr/>
        </p:nvSpPr>
        <p:spPr>
          <a:xfrm>
            <a:off x="1447800" y="19050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Oval 25"/>
          <p:cNvSpPr/>
          <p:nvPr/>
        </p:nvSpPr>
        <p:spPr>
          <a:xfrm>
            <a:off x="2411361" y="18288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971800" y="2306894"/>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581400" y="1771036"/>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4803" y="39624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Oval 29"/>
          <p:cNvSpPr/>
          <p:nvPr/>
        </p:nvSpPr>
        <p:spPr>
          <a:xfrm>
            <a:off x="819764" y="44196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Oval 30"/>
          <p:cNvSpPr/>
          <p:nvPr/>
        </p:nvSpPr>
        <p:spPr>
          <a:xfrm>
            <a:off x="2585884" y="47244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 name="Oval 31"/>
          <p:cNvSpPr/>
          <p:nvPr/>
        </p:nvSpPr>
        <p:spPr>
          <a:xfrm>
            <a:off x="1256071" y="38100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Oval 32"/>
          <p:cNvSpPr/>
          <p:nvPr/>
        </p:nvSpPr>
        <p:spPr>
          <a:xfrm>
            <a:off x="2395384" y="5507294"/>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Oval 33"/>
          <p:cNvSpPr/>
          <p:nvPr/>
        </p:nvSpPr>
        <p:spPr>
          <a:xfrm>
            <a:off x="819764" y="50292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Oval 34"/>
          <p:cNvSpPr/>
          <p:nvPr/>
        </p:nvSpPr>
        <p:spPr>
          <a:xfrm>
            <a:off x="1380203" y="5507294"/>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Oval 35"/>
          <p:cNvSpPr/>
          <p:nvPr/>
        </p:nvSpPr>
        <p:spPr>
          <a:xfrm>
            <a:off x="1608803" y="4544961"/>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Oval 36"/>
          <p:cNvSpPr/>
          <p:nvPr/>
        </p:nvSpPr>
        <p:spPr>
          <a:xfrm>
            <a:off x="3657600" y="2286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Oval 37"/>
          <p:cNvSpPr/>
          <p:nvPr/>
        </p:nvSpPr>
        <p:spPr>
          <a:xfrm>
            <a:off x="4392561" y="6858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Oval 38"/>
          <p:cNvSpPr/>
          <p:nvPr/>
        </p:nvSpPr>
        <p:spPr>
          <a:xfrm>
            <a:off x="5546623" y="3703074"/>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828868" y="762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Oval 40"/>
          <p:cNvSpPr/>
          <p:nvPr/>
        </p:nvSpPr>
        <p:spPr>
          <a:xfrm>
            <a:off x="3429000" y="1059426"/>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Oval 41"/>
          <p:cNvSpPr/>
          <p:nvPr/>
        </p:nvSpPr>
        <p:spPr>
          <a:xfrm>
            <a:off x="4392561" y="12954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953000" y="1773494"/>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484739" y="2535494"/>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581400" y="49530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Oval 45"/>
          <p:cNvSpPr/>
          <p:nvPr/>
        </p:nvSpPr>
        <p:spPr>
          <a:xfrm>
            <a:off x="4316361" y="54102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Oval 46"/>
          <p:cNvSpPr/>
          <p:nvPr/>
        </p:nvSpPr>
        <p:spPr>
          <a:xfrm>
            <a:off x="3115597" y="52578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8" name="Oval 47"/>
          <p:cNvSpPr/>
          <p:nvPr/>
        </p:nvSpPr>
        <p:spPr>
          <a:xfrm>
            <a:off x="4752668" y="48006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Oval 48"/>
          <p:cNvSpPr/>
          <p:nvPr/>
        </p:nvSpPr>
        <p:spPr>
          <a:xfrm>
            <a:off x="3352800" y="5783826"/>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Oval 49"/>
          <p:cNvSpPr/>
          <p:nvPr/>
        </p:nvSpPr>
        <p:spPr>
          <a:xfrm>
            <a:off x="4316361" y="59436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1" name="Oval 50"/>
          <p:cNvSpPr/>
          <p:nvPr/>
        </p:nvSpPr>
        <p:spPr>
          <a:xfrm>
            <a:off x="4686300" y="3660057"/>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105400" y="5535561"/>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3" name="Oval 52"/>
          <p:cNvSpPr/>
          <p:nvPr/>
        </p:nvSpPr>
        <p:spPr>
          <a:xfrm>
            <a:off x="7171403" y="2493706"/>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906364" y="2950906"/>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5" name="Oval 54"/>
          <p:cNvSpPr/>
          <p:nvPr/>
        </p:nvSpPr>
        <p:spPr>
          <a:xfrm>
            <a:off x="6705600" y="2798506"/>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8342671" y="2341306"/>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7" name="Oval 56"/>
          <p:cNvSpPr/>
          <p:nvPr/>
        </p:nvSpPr>
        <p:spPr>
          <a:xfrm>
            <a:off x="6942803" y="3324532"/>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7906364" y="3560506"/>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9" name="Oval 58"/>
          <p:cNvSpPr/>
          <p:nvPr/>
        </p:nvSpPr>
        <p:spPr>
          <a:xfrm>
            <a:off x="8466803" y="40386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0" name="Oval 59"/>
          <p:cNvSpPr/>
          <p:nvPr/>
        </p:nvSpPr>
        <p:spPr>
          <a:xfrm>
            <a:off x="8695403" y="3076267"/>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2" name="Oval 61"/>
          <p:cNvSpPr/>
          <p:nvPr/>
        </p:nvSpPr>
        <p:spPr>
          <a:xfrm>
            <a:off x="7135761" y="4551106"/>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Oval 62"/>
          <p:cNvSpPr/>
          <p:nvPr/>
        </p:nvSpPr>
        <p:spPr>
          <a:xfrm>
            <a:off x="5934997" y="4398706"/>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4" name="Oval 63"/>
          <p:cNvSpPr/>
          <p:nvPr/>
        </p:nvSpPr>
        <p:spPr>
          <a:xfrm>
            <a:off x="7572068" y="3941506"/>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5" name="Oval 64"/>
          <p:cNvSpPr/>
          <p:nvPr/>
        </p:nvSpPr>
        <p:spPr>
          <a:xfrm>
            <a:off x="6172200" y="4924732"/>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6" name="Oval 65"/>
          <p:cNvSpPr/>
          <p:nvPr/>
        </p:nvSpPr>
        <p:spPr>
          <a:xfrm>
            <a:off x="7315200" y="53340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7" name="Oval 66"/>
          <p:cNvSpPr/>
          <p:nvPr/>
        </p:nvSpPr>
        <p:spPr>
          <a:xfrm>
            <a:off x="5792429" y="6271751"/>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8" name="Oval 67"/>
          <p:cNvSpPr/>
          <p:nvPr/>
        </p:nvSpPr>
        <p:spPr>
          <a:xfrm>
            <a:off x="7924800" y="4676467"/>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9" name="Oval 68"/>
          <p:cNvSpPr/>
          <p:nvPr/>
        </p:nvSpPr>
        <p:spPr>
          <a:xfrm>
            <a:off x="6781800" y="57150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0" name="Oval 69"/>
          <p:cNvSpPr/>
          <p:nvPr/>
        </p:nvSpPr>
        <p:spPr>
          <a:xfrm>
            <a:off x="7516761" y="5998906"/>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1" name="Oval 70"/>
          <p:cNvSpPr/>
          <p:nvPr/>
        </p:nvSpPr>
        <p:spPr>
          <a:xfrm flipV="1">
            <a:off x="6315997" y="5486400"/>
            <a:ext cx="381000" cy="3601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2" name="Oval 71"/>
          <p:cNvSpPr/>
          <p:nvPr/>
        </p:nvSpPr>
        <p:spPr>
          <a:xfrm>
            <a:off x="7953068" y="5389306"/>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3" name="Oval 72"/>
          <p:cNvSpPr/>
          <p:nvPr/>
        </p:nvSpPr>
        <p:spPr>
          <a:xfrm>
            <a:off x="6553200" y="6372532"/>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4" name="Oval 73"/>
          <p:cNvSpPr/>
          <p:nvPr/>
        </p:nvSpPr>
        <p:spPr>
          <a:xfrm>
            <a:off x="4058265" y="40386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8077200" y="70866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8305800" y="6124267"/>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7" name="Oval 76"/>
          <p:cNvSpPr/>
          <p:nvPr/>
        </p:nvSpPr>
        <p:spPr>
          <a:xfrm>
            <a:off x="618203" y="3048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8" name="Oval 77"/>
          <p:cNvSpPr/>
          <p:nvPr/>
        </p:nvSpPr>
        <p:spPr>
          <a:xfrm>
            <a:off x="1353164" y="7620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9" name="Oval 78"/>
          <p:cNvSpPr/>
          <p:nvPr/>
        </p:nvSpPr>
        <p:spPr>
          <a:xfrm>
            <a:off x="152400" y="6096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0" name="Oval 79"/>
          <p:cNvSpPr/>
          <p:nvPr/>
        </p:nvSpPr>
        <p:spPr>
          <a:xfrm>
            <a:off x="1789471" y="1524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1" name="Oval 80"/>
          <p:cNvSpPr/>
          <p:nvPr/>
        </p:nvSpPr>
        <p:spPr>
          <a:xfrm>
            <a:off x="389603" y="1135626"/>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2" name="Oval 81"/>
          <p:cNvSpPr/>
          <p:nvPr/>
        </p:nvSpPr>
        <p:spPr>
          <a:xfrm>
            <a:off x="3619500" y="2864874"/>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142203" y="8382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5" name="Oval 84"/>
          <p:cNvSpPr/>
          <p:nvPr/>
        </p:nvSpPr>
        <p:spPr>
          <a:xfrm>
            <a:off x="7162800" y="3810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6" name="Oval 85"/>
          <p:cNvSpPr/>
          <p:nvPr/>
        </p:nvSpPr>
        <p:spPr>
          <a:xfrm>
            <a:off x="7897761" y="817306"/>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7" name="Oval 86"/>
          <p:cNvSpPr/>
          <p:nvPr/>
        </p:nvSpPr>
        <p:spPr>
          <a:xfrm>
            <a:off x="5401597" y="2714932"/>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8334068" y="207706"/>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9" name="Oval 88"/>
          <p:cNvSpPr/>
          <p:nvPr/>
        </p:nvSpPr>
        <p:spPr>
          <a:xfrm>
            <a:off x="4953000" y="3019732"/>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7897761" y="1426906"/>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1" name="Oval 90"/>
          <p:cNvSpPr/>
          <p:nvPr/>
        </p:nvSpPr>
        <p:spPr>
          <a:xfrm>
            <a:off x="8458200" y="19050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2" name="Oval 91"/>
          <p:cNvSpPr/>
          <p:nvPr/>
        </p:nvSpPr>
        <p:spPr>
          <a:xfrm>
            <a:off x="8686800" y="942667"/>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3" name="TextBox 92"/>
          <p:cNvSpPr txBox="1"/>
          <p:nvPr/>
        </p:nvSpPr>
        <p:spPr>
          <a:xfrm>
            <a:off x="5486400" y="24825"/>
            <a:ext cx="2272545" cy="584775"/>
          </a:xfrm>
          <a:prstGeom prst="rect">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3200" dirty="0" smtClean="0">
                <a:solidFill>
                  <a:schemeClr val="bg1">
                    <a:lumMod val="75000"/>
                  </a:schemeClr>
                </a:solidFill>
              </a:rPr>
              <a:t>Unbelievers</a:t>
            </a:r>
            <a:endParaRPr lang="en-US" sz="3200" dirty="0">
              <a:solidFill>
                <a:schemeClr val="bg1">
                  <a:lumMod val="75000"/>
                </a:schemeClr>
              </a:solidFill>
            </a:endParaRPr>
          </a:p>
        </p:txBody>
      </p:sp>
      <p:sp>
        <p:nvSpPr>
          <p:cNvPr id="94" name="Oval 93"/>
          <p:cNvSpPr/>
          <p:nvPr/>
        </p:nvSpPr>
        <p:spPr>
          <a:xfrm>
            <a:off x="1543663" y="1295399"/>
            <a:ext cx="6152537" cy="3381068"/>
          </a:xfrm>
          <a:prstGeom prst="ellipse">
            <a:avLst/>
          </a:prstGeom>
          <a:noFill/>
          <a:ln w="57150">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95" name="TextBox 94"/>
          <p:cNvSpPr txBox="1"/>
          <p:nvPr/>
        </p:nvSpPr>
        <p:spPr>
          <a:xfrm>
            <a:off x="3810000" y="1929825"/>
            <a:ext cx="1804468" cy="1077218"/>
          </a:xfrm>
          <a:prstGeom prst="rect">
            <a:avLst/>
          </a:prstGeom>
          <a:noFill/>
        </p:spPr>
        <p:txBody>
          <a:bodyPr wrap="none" rtlCol="0">
            <a:spAutoFit/>
          </a:bodyPr>
          <a:lstStyle/>
          <a:p>
            <a:r>
              <a:rPr lang="en-US" sz="3200" dirty="0" smtClean="0">
                <a:effectLst>
                  <a:outerShdw blurRad="38100" dist="38100" dir="2700000" algn="tl">
                    <a:srgbClr val="000000">
                      <a:alpha val="43137"/>
                    </a:srgbClr>
                  </a:outerShdw>
                </a:effectLst>
              </a:rPr>
              <a:t>Baptized</a:t>
            </a:r>
          </a:p>
          <a:p>
            <a:r>
              <a:rPr lang="en-US" sz="3200" dirty="0" smtClean="0">
                <a:effectLst>
                  <a:outerShdw blurRad="38100" dist="38100" dir="2700000" algn="tl">
                    <a:srgbClr val="000000">
                      <a:alpha val="43137"/>
                    </a:srgbClr>
                  </a:outerShdw>
                </a:effectLst>
              </a:rPr>
              <a:t>Believers</a:t>
            </a:r>
            <a:endParaRPr lang="en-US" sz="3200" dirty="0">
              <a:effectLst>
                <a:outerShdw blurRad="38100" dist="38100" dir="2700000" algn="tl">
                  <a:srgbClr val="000000">
                    <a:alpha val="43137"/>
                  </a:srgbClr>
                </a:outerShdw>
              </a:effectLst>
            </a:endParaRPr>
          </a:p>
        </p:txBody>
      </p:sp>
      <p:sp>
        <p:nvSpPr>
          <p:cNvPr id="2" name="TextBox 1"/>
          <p:cNvSpPr txBox="1"/>
          <p:nvPr/>
        </p:nvSpPr>
        <p:spPr>
          <a:xfrm>
            <a:off x="225117" y="6312916"/>
            <a:ext cx="7261283" cy="40011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000" b="1" dirty="0" smtClean="0"/>
              <a:t>“He who believes and is baptized will be saved” (Mk. 16:16a)</a:t>
            </a:r>
          </a:p>
        </p:txBody>
      </p:sp>
      <p:sp>
        <p:nvSpPr>
          <p:cNvPr id="96" name="TextBox 95"/>
          <p:cNvSpPr txBox="1"/>
          <p:nvPr/>
        </p:nvSpPr>
        <p:spPr>
          <a:xfrm>
            <a:off x="5638800" y="4901625"/>
            <a:ext cx="2701317" cy="1323439"/>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3200" b="1" dirty="0" smtClean="0"/>
              <a:t>Not Baptized</a:t>
            </a:r>
          </a:p>
          <a:p>
            <a:pPr marL="342900" indent="-342900">
              <a:buFont typeface="Arial" pitchFamily="34" charset="0"/>
              <a:buChar char="•"/>
            </a:pPr>
            <a:r>
              <a:rPr lang="en-US" sz="2400" b="1" dirty="0" smtClean="0">
                <a:solidFill>
                  <a:schemeClr val="accent1"/>
                </a:solidFill>
              </a:rPr>
              <a:t>Wrong gospel</a:t>
            </a:r>
          </a:p>
          <a:p>
            <a:pPr marL="342900" indent="-342900">
              <a:buFont typeface="Arial" pitchFamily="34" charset="0"/>
              <a:buChar char="•"/>
            </a:pPr>
            <a:r>
              <a:rPr lang="en-US" sz="2400" b="1" dirty="0" smtClean="0">
                <a:solidFill>
                  <a:schemeClr val="accent1"/>
                </a:solidFill>
              </a:rPr>
              <a:t>Wrong baptism</a:t>
            </a:r>
          </a:p>
        </p:txBody>
      </p:sp>
      <p:sp>
        <p:nvSpPr>
          <p:cNvPr id="97" name="Oval 96"/>
          <p:cNvSpPr/>
          <p:nvPr/>
        </p:nvSpPr>
        <p:spPr>
          <a:xfrm>
            <a:off x="3124200" y="3574025"/>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5564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486400" y="6858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Oval 5"/>
          <p:cNvSpPr/>
          <p:nvPr/>
        </p:nvSpPr>
        <p:spPr>
          <a:xfrm>
            <a:off x="6221361" y="11430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p:cNvSpPr/>
          <p:nvPr/>
        </p:nvSpPr>
        <p:spPr>
          <a:xfrm>
            <a:off x="5020597" y="9906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p:cNvSpPr/>
          <p:nvPr/>
        </p:nvSpPr>
        <p:spPr>
          <a:xfrm>
            <a:off x="6657668" y="5334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p:cNvSpPr/>
          <p:nvPr/>
        </p:nvSpPr>
        <p:spPr>
          <a:xfrm>
            <a:off x="5257800" y="1516626"/>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p:cNvSpPr/>
          <p:nvPr/>
        </p:nvSpPr>
        <p:spPr>
          <a:xfrm>
            <a:off x="6221361" y="17526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p:cNvSpPr/>
          <p:nvPr/>
        </p:nvSpPr>
        <p:spPr>
          <a:xfrm>
            <a:off x="6781800" y="2230694"/>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p:cNvSpPr/>
          <p:nvPr/>
        </p:nvSpPr>
        <p:spPr>
          <a:xfrm>
            <a:off x="7239000" y="11430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Oval 12"/>
          <p:cNvSpPr/>
          <p:nvPr/>
        </p:nvSpPr>
        <p:spPr>
          <a:xfrm>
            <a:off x="1075403" y="2341306"/>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Oval 13"/>
          <p:cNvSpPr/>
          <p:nvPr/>
        </p:nvSpPr>
        <p:spPr>
          <a:xfrm>
            <a:off x="1810364" y="2798506"/>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Oval 14"/>
          <p:cNvSpPr/>
          <p:nvPr/>
        </p:nvSpPr>
        <p:spPr>
          <a:xfrm>
            <a:off x="533400" y="2646106"/>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Oval 15"/>
          <p:cNvSpPr/>
          <p:nvPr/>
        </p:nvSpPr>
        <p:spPr>
          <a:xfrm>
            <a:off x="2246671" y="2188906"/>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Oval 16"/>
          <p:cNvSpPr/>
          <p:nvPr/>
        </p:nvSpPr>
        <p:spPr>
          <a:xfrm>
            <a:off x="846803" y="3172132"/>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Oval 17"/>
          <p:cNvSpPr/>
          <p:nvPr/>
        </p:nvSpPr>
        <p:spPr>
          <a:xfrm>
            <a:off x="1810364" y="3408106"/>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Oval 18"/>
          <p:cNvSpPr/>
          <p:nvPr/>
        </p:nvSpPr>
        <p:spPr>
          <a:xfrm>
            <a:off x="2370803" y="38862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Oval 19"/>
          <p:cNvSpPr/>
          <p:nvPr/>
        </p:nvSpPr>
        <p:spPr>
          <a:xfrm>
            <a:off x="2599403" y="2923867"/>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411361" y="12192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Oval 22"/>
          <p:cNvSpPr/>
          <p:nvPr/>
        </p:nvSpPr>
        <p:spPr>
          <a:xfrm>
            <a:off x="1210597" y="10668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Oval 23"/>
          <p:cNvSpPr/>
          <p:nvPr/>
        </p:nvSpPr>
        <p:spPr>
          <a:xfrm>
            <a:off x="2847668" y="5334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Oval 24"/>
          <p:cNvSpPr/>
          <p:nvPr/>
        </p:nvSpPr>
        <p:spPr>
          <a:xfrm>
            <a:off x="1447800" y="19050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Oval 25"/>
          <p:cNvSpPr/>
          <p:nvPr/>
        </p:nvSpPr>
        <p:spPr>
          <a:xfrm>
            <a:off x="2411361" y="18288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Oval 26"/>
          <p:cNvSpPr/>
          <p:nvPr/>
        </p:nvSpPr>
        <p:spPr>
          <a:xfrm>
            <a:off x="2971800" y="2306894"/>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4803" y="39624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Oval 29"/>
          <p:cNvSpPr/>
          <p:nvPr/>
        </p:nvSpPr>
        <p:spPr>
          <a:xfrm>
            <a:off x="819764" y="44196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Oval 30"/>
          <p:cNvSpPr/>
          <p:nvPr/>
        </p:nvSpPr>
        <p:spPr>
          <a:xfrm>
            <a:off x="2585884" y="47244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 name="Oval 31"/>
          <p:cNvSpPr/>
          <p:nvPr/>
        </p:nvSpPr>
        <p:spPr>
          <a:xfrm>
            <a:off x="1256071" y="38100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Oval 32"/>
          <p:cNvSpPr/>
          <p:nvPr/>
        </p:nvSpPr>
        <p:spPr>
          <a:xfrm>
            <a:off x="2395384" y="5507294"/>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Oval 33"/>
          <p:cNvSpPr/>
          <p:nvPr/>
        </p:nvSpPr>
        <p:spPr>
          <a:xfrm>
            <a:off x="819764" y="50292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Oval 34"/>
          <p:cNvSpPr/>
          <p:nvPr/>
        </p:nvSpPr>
        <p:spPr>
          <a:xfrm>
            <a:off x="1380203" y="5507294"/>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Oval 35"/>
          <p:cNvSpPr/>
          <p:nvPr/>
        </p:nvSpPr>
        <p:spPr>
          <a:xfrm>
            <a:off x="1608803" y="4544961"/>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Oval 36"/>
          <p:cNvSpPr/>
          <p:nvPr/>
        </p:nvSpPr>
        <p:spPr>
          <a:xfrm>
            <a:off x="3657600" y="2286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Oval 37"/>
          <p:cNvSpPr/>
          <p:nvPr/>
        </p:nvSpPr>
        <p:spPr>
          <a:xfrm>
            <a:off x="4392561" y="6858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Oval 38"/>
          <p:cNvSpPr/>
          <p:nvPr/>
        </p:nvSpPr>
        <p:spPr>
          <a:xfrm>
            <a:off x="5546623" y="3703074"/>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828868" y="762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Oval 40"/>
          <p:cNvSpPr/>
          <p:nvPr/>
        </p:nvSpPr>
        <p:spPr>
          <a:xfrm>
            <a:off x="3429000" y="1059426"/>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Oval 41"/>
          <p:cNvSpPr/>
          <p:nvPr/>
        </p:nvSpPr>
        <p:spPr>
          <a:xfrm>
            <a:off x="4392561" y="12954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 name="Oval 43"/>
          <p:cNvSpPr/>
          <p:nvPr/>
        </p:nvSpPr>
        <p:spPr>
          <a:xfrm>
            <a:off x="4484739" y="2535494"/>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581400" y="49530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Oval 45"/>
          <p:cNvSpPr/>
          <p:nvPr/>
        </p:nvSpPr>
        <p:spPr>
          <a:xfrm>
            <a:off x="4316361" y="54102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Oval 46"/>
          <p:cNvSpPr/>
          <p:nvPr/>
        </p:nvSpPr>
        <p:spPr>
          <a:xfrm>
            <a:off x="3115597" y="52578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8" name="Oval 47"/>
          <p:cNvSpPr/>
          <p:nvPr/>
        </p:nvSpPr>
        <p:spPr>
          <a:xfrm>
            <a:off x="4752668" y="48006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Oval 48"/>
          <p:cNvSpPr/>
          <p:nvPr/>
        </p:nvSpPr>
        <p:spPr>
          <a:xfrm>
            <a:off x="3352800" y="5783826"/>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Oval 49"/>
          <p:cNvSpPr/>
          <p:nvPr/>
        </p:nvSpPr>
        <p:spPr>
          <a:xfrm>
            <a:off x="4316361" y="59436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1" name="Oval 50"/>
          <p:cNvSpPr/>
          <p:nvPr/>
        </p:nvSpPr>
        <p:spPr>
          <a:xfrm>
            <a:off x="4686300" y="3660057"/>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105400" y="5535561"/>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3" name="Oval 52"/>
          <p:cNvSpPr/>
          <p:nvPr/>
        </p:nvSpPr>
        <p:spPr>
          <a:xfrm>
            <a:off x="7171403" y="2493706"/>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4" name="Oval 53"/>
          <p:cNvSpPr/>
          <p:nvPr/>
        </p:nvSpPr>
        <p:spPr>
          <a:xfrm>
            <a:off x="7906364" y="2950906"/>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5" name="Oval 54"/>
          <p:cNvSpPr/>
          <p:nvPr/>
        </p:nvSpPr>
        <p:spPr>
          <a:xfrm>
            <a:off x="6705600" y="2798506"/>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6" name="Oval 55"/>
          <p:cNvSpPr/>
          <p:nvPr/>
        </p:nvSpPr>
        <p:spPr>
          <a:xfrm>
            <a:off x="8342671" y="2341306"/>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7" name="Oval 56"/>
          <p:cNvSpPr/>
          <p:nvPr/>
        </p:nvSpPr>
        <p:spPr>
          <a:xfrm>
            <a:off x="6942803" y="3324532"/>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8" name="Oval 57"/>
          <p:cNvSpPr/>
          <p:nvPr/>
        </p:nvSpPr>
        <p:spPr>
          <a:xfrm>
            <a:off x="7906364" y="3560506"/>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9" name="Oval 58"/>
          <p:cNvSpPr/>
          <p:nvPr/>
        </p:nvSpPr>
        <p:spPr>
          <a:xfrm>
            <a:off x="8466803" y="40386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0" name="Oval 59"/>
          <p:cNvSpPr/>
          <p:nvPr/>
        </p:nvSpPr>
        <p:spPr>
          <a:xfrm>
            <a:off x="8695403" y="3076267"/>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2" name="Oval 61"/>
          <p:cNvSpPr/>
          <p:nvPr/>
        </p:nvSpPr>
        <p:spPr>
          <a:xfrm>
            <a:off x="7135761" y="4551106"/>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Oval 62"/>
          <p:cNvSpPr/>
          <p:nvPr/>
        </p:nvSpPr>
        <p:spPr>
          <a:xfrm>
            <a:off x="5934997" y="4398706"/>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4" name="Oval 63"/>
          <p:cNvSpPr/>
          <p:nvPr/>
        </p:nvSpPr>
        <p:spPr>
          <a:xfrm>
            <a:off x="7572068" y="3941506"/>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5" name="Oval 64"/>
          <p:cNvSpPr/>
          <p:nvPr/>
        </p:nvSpPr>
        <p:spPr>
          <a:xfrm>
            <a:off x="6172200" y="4924732"/>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6" name="Oval 65"/>
          <p:cNvSpPr/>
          <p:nvPr/>
        </p:nvSpPr>
        <p:spPr>
          <a:xfrm>
            <a:off x="7315200" y="53340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7" name="Oval 66"/>
          <p:cNvSpPr/>
          <p:nvPr/>
        </p:nvSpPr>
        <p:spPr>
          <a:xfrm>
            <a:off x="5792429" y="6271751"/>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8" name="Oval 67"/>
          <p:cNvSpPr/>
          <p:nvPr/>
        </p:nvSpPr>
        <p:spPr>
          <a:xfrm>
            <a:off x="7924800" y="4676467"/>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9" name="Oval 68"/>
          <p:cNvSpPr/>
          <p:nvPr/>
        </p:nvSpPr>
        <p:spPr>
          <a:xfrm>
            <a:off x="6781800" y="57150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0" name="Oval 69"/>
          <p:cNvSpPr/>
          <p:nvPr/>
        </p:nvSpPr>
        <p:spPr>
          <a:xfrm>
            <a:off x="7516761" y="5998906"/>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1" name="Oval 70"/>
          <p:cNvSpPr/>
          <p:nvPr/>
        </p:nvSpPr>
        <p:spPr>
          <a:xfrm flipV="1">
            <a:off x="6315997" y="5486400"/>
            <a:ext cx="381000" cy="3601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2" name="Oval 71"/>
          <p:cNvSpPr/>
          <p:nvPr/>
        </p:nvSpPr>
        <p:spPr>
          <a:xfrm>
            <a:off x="7953068" y="5389306"/>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3" name="Oval 72"/>
          <p:cNvSpPr/>
          <p:nvPr/>
        </p:nvSpPr>
        <p:spPr>
          <a:xfrm>
            <a:off x="6553200" y="6372532"/>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4" name="Oval 73"/>
          <p:cNvSpPr/>
          <p:nvPr/>
        </p:nvSpPr>
        <p:spPr>
          <a:xfrm>
            <a:off x="4058265" y="40386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8077200" y="70866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8305800" y="6124267"/>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7" name="Oval 76"/>
          <p:cNvSpPr/>
          <p:nvPr/>
        </p:nvSpPr>
        <p:spPr>
          <a:xfrm>
            <a:off x="618203" y="3048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8" name="Oval 77"/>
          <p:cNvSpPr/>
          <p:nvPr/>
        </p:nvSpPr>
        <p:spPr>
          <a:xfrm>
            <a:off x="1353164" y="7620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9" name="Oval 78"/>
          <p:cNvSpPr/>
          <p:nvPr/>
        </p:nvSpPr>
        <p:spPr>
          <a:xfrm>
            <a:off x="152400" y="6096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0" name="Oval 79"/>
          <p:cNvSpPr/>
          <p:nvPr/>
        </p:nvSpPr>
        <p:spPr>
          <a:xfrm>
            <a:off x="1789471" y="1524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1" name="Oval 80"/>
          <p:cNvSpPr/>
          <p:nvPr/>
        </p:nvSpPr>
        <p:spPr>
          <a:xfrm>
            <a:off x="389603" y="1135626"/>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2" name="Oval 81"/>
          <p:cNvSpPr/>
          <p:nvPr/>
        </p:nvSpPr>
        <p:spPr>
          <a:xfrm>
            <a:off x="3619500" y="2864874"/>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142203" y="8382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5" name="Oval 84"/>
          <p:cNvSpPr/>
          <p:nvPr/>
        </p:nvSpPr>
        <p:spPr>
          <a:xfrm>
            <a:off x="7162800" y="3810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6" name="Oval 85"/>
          <p:cNvSpPr/>
          <p:nvPr/>
        </p:nvSpPr>
        <p:spPr>
          <a:xfrm>
            <a:off x="7897761" y="817306"/>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7" name="Oval 86"/>
          <p:cNvSpPr/>
          <p:nvPr/>
        </p:nvSpPr>
        <p:spPr>
          <a:xfrm>
            <a:off x="5401597" y="2714932"/>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8334068" y="207706"/>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9" name="Oval 88"/>
          <p:cNvSpPr/>
          <p:nvPr/>
        </p:nvSpPr>
        <p:spPr>
          <a:xfrm>
            <a:off x="4953000" y="3019732"/>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7897761" y="1426906"/>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1" name="Oval 90"/>
          <p:cNvSpPr/>
          <p:nvPr/>
        </p:nvSpPr>
        <p:spPr>
          <a:xfrm>
            <a:off x="8458200" y="1905000"/>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2" name="Oval 91"/>
          <p:cNvSpPr/>
          <p:nvPr/>
        </p:nvSpPr>
        <p:spPr>
          <a:xfrm>
            <a:off x="8686800" y="942667"/>
            <a:ext cx="3810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3" name="TextBox 92"/>
          <p:cNvSpPr txBox="1"/>
          <p:nvPr/>
        </p:nvSpPr>
        <p:spPr>
          <a:xfrm>
            <a:off x="5486400" y="24825"/>
            <a:ext cx="2272545" cy="584775"/>
          </a:xfrm>
          <a:prstGeom prst="rect">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3200" dirty="0" smtClean="0">
                <a:solidFill>
                  <a:schemeClr val="bg1">
                    <a:lumMod val="75000"/>
                  </a:schemeClr>
                </a:solidFill>
              </a:rPr>
              <a:t>Unbelievers</a:t>
            </a:r>
            <a:endParaRPr lang="en-US" sz="3200" dirty="0">
              <a:solidFill>
                <a:schemeClr val="bg1">
                  <a:lumMod val="75000"/>
                </a:schemeClr>
              </a:solidFill>
            </a:endParaRPr>
          </a:p>
        </p:txBody>
      </p:sp>
      <p:sp>
        <p:nvSpPr>
          <p:cNvPr id="95" name="TextBox 94"/>
          <p:cNvSpPr txBox="1"/>
          <p:nvPr/>
        </p:nvSpPr>
        <p:spPr>
          <a:xfrm>
            <a:off x="3810000" y="1929825"/>
            <a:ext cx="1804468" cy="1569660"/>
          </a:xfrm>
          <a:prstGeom prst="rect">
            <a:avLst/>
          </a:prstGeom>
          <a:noFill/>
        </p:spPr>
        <p:txBody>
          <a:bodyPr wrap="none" rtlCol="0">
            <a:spAutoFit/>
          </a:bodyPr>
          <a:lstStyle/>
          <a:p>
            <a:r>
              <a:rPr lang="en-US" sz="3200" dirty="0" smtClean="0">
                <a:effectLst>
                  <a:outerShdw blurRad="38100" dist="38100" dir="2700000" algn="tl">
                    <a:srgbClr val="000000">
                      <a:alpha val="43137"/>
                    </a:srgbClr>
                  </a:outerShdw>
                </a:effectLst>
              </a:rPr>
              <a:t>Faithful</a:t>
            </a:r>
          </a:p>
          <a:p>
            <a:r>
              <a:rPr lang="en-US" sz="3200" dirty="0" smtClean="0">
                <a:effectLst>
                  <a:outerShdw blurRad="38100" dist="38100" dir="2700000" algn="tl">
                    <a:srgbClr val="000000">
                      <a:alpha val="43137"/>
                    </a:srgbClr>
                  </a:outerShdw>
                </a:effectLst>
              </a:rPr>
              <a:t>Baptized</a:t>
            </a:r>
          </a:p>
          <a:p>
            <a:r>
              <a:rPr lang="en-US" sz="3200" dirty="0" smtClean="0">
                <a:effectLst>
                  <a:outerShdw blurRad="38100" dist="38100" dir="2700000" algn="tl">
                    <a:srgbClr val="000000">
                      <a:alpha val="43137"/>
                    </a:srgbClr>
                  </a:outerShdw>
                </a:effectLst>
              </a:rPr>
              <a:t>Believers</a:t>
            </a:r>
            <a:endParaRPr lang="en-US" sz="3200" dirty="0">
              <a:effectLst>
                <a:outerShdw blurRad="38100" dist="38100" dir="2700000" algn="tl">
                  <a:srgbClr val="000000">
                    <a:alpha val="43137"/>
                  </a:srgbClr>
                </a:outerShdw>
              </a:effectLst>
            </a:endParaRPr>
          </a:p>
        </p:txBody>
      </p:sp>
      <p:sp>
        <p:nvSpPr>
          <p:cNvPr id="2" name="TextBox 1"/>
          <p:cNvSpPr txBox="1"/>
          <p:nvPr/>
        </p:nvSpPr>
        <p:spPr>
          <a:xfrm>
            <a:off x="225117" y="6312916"/>
            <a:ext cx="7454669" cy="40011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000" b="1" dirty="0" smtClean="0"/>
              <a:t>Again Entangled in the pollutions of the world (2 Pet. 2:20-22)</a:t>
            </a:r>
          </a:p>
        </p:txBody>
      </p:sp>
      <p:sp>
        <p:nvSpPr>
          <p:cNvPr id="96" name="TextBox 95"/>
          <p:cNvSpPr txBox="1"/>
          <p:nvPr/>
        </p:nvSpPr>
        <p:spPr>
          <a:xfrm>
            <a:off x="5638800" y="4901625"/>
            <a:ext cx="2457724" cy="584775"/>
          </a:xfrm>
          <a:prstGeom prst="rect">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3200" dirty="0" smtClean="0">
                <a:solidFill>
                  <a:schemeClr val="bg1">
                    <a:lumMod val="75000"/>
                  </a:schemeClr>
                </a:solidFill>
              </a:rPr>
              <a:t>Not Baptized</a:t>
            </a:r>
            <a:endParaRPr lang="en-US" sz="3200" dirty="0">
              <a:solidFill>
                <a:schemeClr val="bg1">
                  <a:lumMod val="75000"/>
                </a:schemeClr>
              </a:solidFill>
            </a:endParaRPr>
          </a:p>
        </p:txBody>
      </p:sp>
      <p:sp>
        <p:nvSpPr>
          <p:cNvPr id="97" name="TextBox 96"/>
          <p:cNvSpPr txBox="1"/>
          <p:nvPr/>
        </p:nvSpPr>
        <p:spPr>
          <a:xfrm>
            <a:off x="1229032" y="1322683"/>
            <a:ext cx="1575496" cy="58477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3200" dirty="0" smtClean="0"/>
              <a:t>Worldly</a:t>
            </a:r>
            <a:endParaRPr lang="en-US" sz="3200" dirty="0"/>
          </a:p>
        </p:txBody>
      </p:sp>
      <p:sp>
        <p:nvSpPr>
          <p:cNvPr id="98" name="TextBox 97"/>
          <p:cNvSpPr txBox="1"/>
          <p:nvPr/>
        </p:nvSpPr>
        <p:spPr>
          <a:xfrm>
            <a:off x="1219200" y="4596825"/>
            <a:ext cx="1332031" cy="1077218"/>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3200" b="1" dirty="0" smtClean="0"/>
              <a:t>Fallen</a:t>
            </a:r>
            <a:br>
              <a:rPr lang="en-US" sz="3200" b="1" dirty="0" smtClean="0"/>
            </a:br>
            <a:r>
              <a:rPr lang="en-US" sz="3200" b="1" dirty="0" smtClean="0"/>
              <a:t>Away</a:t>
            </a:r>
            <a:endParaRPr lang="en-US" sz="3200" b="1" dirty="0"/>
          </a:p>
        </p:txBody>
      </p:sp>
      <p:sp>
        <p:nvSpPr>
          <p:cNvPr id="99" name="Oval 98"/>
          <p:cNvSpPr/>
          <p:nvPr/>
        </p:nvSpPr>
        <p:spPr>
          <a:xfrm>
            <a:off x="3124200" y="3574025"/>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6784320" y="2268053"/>
            <a:ext cx="1629357" cy="1077218"/>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3200" dirty="0" smtClean="0"/>
              <a:t>Angry </a:t>
            </a:r>
            <a:br>
              <a:rPr lang="en-US" sz="3200" dirty="0" smtClean="0"/>
            </a:br>
            <a:r>
              <a:rPr lang="en-US" sz="3200" dirty="0" smtClean="0"/>
              <a:t>@ Truth</a:t>
            </a:r>
            <a:endParaRPr lang="en-US" sz="3200" dirty="0"/>
          </a:p>
        </p:txBody>
      </p:sp>
      <p:sp>
        <p:nvSpPr>
          <p:cNvPr id="28" name="Oval 27"/>
          <p:cNvSpPr/>
          <p:nvPr/>
        </p:nvSpPr>
        <p:spPr>
          <a:xfrm>
            <a:off x="3581400" y="1771036"/>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6125497" y="914400"/>
            <a:ext cx="1252651" cy="58477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3200" dirty="0" smtClean="0"/>
              <a:t>Proud</a:t>
            </a:r>
            <a:endParaRPr lang="en-US" sz="3200" dirty="0"/>
          </a:p>
        </p:txBody>
      </p:sp>
      <p:sp>
        <p:nvSpPr>
          <p:cNvPr id="43" name="Oval 42"/>
          <p:cNvSpPr/>
          <p:nvPr/>
        </p:nvSpPr>
        <p:spPr>
          <a:xfrm>
            <a:off x="4953000" y="1773494"/>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2523203" y="1731706"/>
            <a:ext cx="4029997" cy="2944760"/>
          </a:xfrm>
          <a:prstGeom prst="ellipse">
            <a:avLst/>
          </a:prstGeom>
          <a:noFill/>
          <a:ln w="57150">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1" name="Oval 20"/>
          <p:cNvSpPr/>
          <p:nvPr/>
        </p:nvSpPr>
        <p:spPr>
          <a:xfrm>
            <a:off x="3733800" y="3421625"/>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779340" y="2753277"/>
            <a:ext cx="599844" cy="584775"/>
          </a:xfrm>
          <a:prstGeom prst="rect">
            <a:avLst/>
          </a:prstGeom>
        </p:spPr>
        <p:txBody>
          <a:bodyPr wrap="none">
            <a:spAutoFit/>
          </a:bodyPr>
          <a:lstStyle/>
          <a:p>
            <a:r>
              <a:rPr lang="en-US" sz="3200" dirty="0" smtClean="0">
                <a:solidFill>
                  <a:schemeClr val="bg1">
                    <a:lumMod val="85000"/>
                  </a:schemeClr>
                </a:solidFill>
              </a:rPr>
              <a:t>@</a:t>
            </a:r>
            <a:r>
              <a:rPr lang="en-US" dirty="0" smtClean="0">
                <a:solidFill>
                  <a:schemeClr val="bg1">
                    <a:lumMod val="85000"/>
                  </a:schemeClr>
                </a:solidFill>
              </a:rPr>
              <a:t> </a:t>
            </a:r>
            <a:endParaRPr lang="en-US" dirty="0">
              <a:solidFill>
                <a:schemeClr val="bg1">
                  <a:lumMod val="85000"/>
                </a:schemeClr>
              </a:solidFill>
            </a:endParaRPr>
          </a:p>
        </p:txBody>
      </p:sp>
      <p:cxnSp>
        <p:nvCxnSpPr>
          <p:cNvPr id="61" name="Straight Arrow Connector 60"/>
          <p:cNvCxnSpPr/>
          <p:nvPr/>
        </p:nvCxnSpPr>
        <p:spPr>
          <a:xfrm flipV="1">
            <a:off x="3162300" y="2133600"/>
            <a:ext cx="495300" cy="1204452"/>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cxnSp>
        <p:nvCxnSpPr>
          <p:cNvPr id="102" name="Straight Arrow Connector 101"/>
          <p:cNvCxnSpPr/>
          <p:nvPr/>
        </p:nvCxnSpPr>
        <p:spPr>
          <a:xfrm flipV="1">
            <a:off x="3333135" y="3866779"/>
            <a:ext cx="495300" cy="1204452"/>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cxnSp>
        <p:nvCxnSpPr>
          <p:cNvPr id="103" name="Straight Arrow Connector 102"/>
          <p:cNvCxnSpPr/>
          <p:nvPr/>
        </p:nvCxnSpPr>
        <p:spPr>
          <a:xfrm flipH="1" flipV="1">
            <a:off x="5203847" y="2151051"/>
            <a:ext cx="969582" cy="868681"/>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61076375"/>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down)">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61"/>
                                            </p:tgtEl>
                                          </p:cBhvr>
                                        </p:animEffect>
                                        <p:set>
                                          <p:cBhvr>
                                            <p:cTn id="12" dur="1" fill="hold">
                                              <p:stCondLst>
                                                <p:cond delay="499"/>
                                              </p:stCondLst>
                                            </p:cTn>
                                            <p:tgtEl>
                                              <p:spTgt spid="61"/>
                                            </p:tgtEl>
                                            <p:attrNameLst>
                                              <p:attrName>style.visibility</p:attrName>
                                            </p:attrNameLst>
                                          </p:cBhvr>
                                          <p:to>
                                            <p:strVal val="hidden"/>
                                          </p:to>
                                        </p:set>
                                      </p:childTnLst>
                                    </p:cTn>
                                  </p:par>
                                </p:childTnLst>
                              </p:cTn>
                            </p:par>
                            <p:par>
                              <p:cTn id="13" fill="hold">
                                <p:stCondLst>
                                  <p:cond delay="500"/>
                                </p:stCondLst>
                                <p:childTnLst>
                                  <p:par>
                                    <p:cTn id="14" presetID="27" presetClass="emph" presetSubtype="0" fill="remove" grpId="2" nodeType="afterEffect">
                                      <p:stCondLst>
                                        <p:cond delay="0"/>
                                      </p:stCondLst>
                                      <p:childTnLst>
                                        <p:animClr clrSpc="rgb" dir="cw">
                                          <p:cBhvr override="childStyle">
                                            <p:cTn id="15" dur="250" autoRev="1" fill="remove"/>
                                            <p:tgtEl>
                                              <p:spTgt spid="28"/>
                                            </p:tgtEl>
                                            <p:attrNameLst>
                                              <p:attrName>style.color</p:attrName>
                                            </p:attrNameLst>
                                          </p:cBhvr>
                                          <p:to>
                                            <a:schemeClr val="bg1"/>
                                          </p:to>
                                        </p:animClr>
                                        <p:animClr clrSpc="rgb" dir="cw">
                                          <p:cBhvr>
                                            <p:cTn id="16" dur="250" autoRev="1" fill="remove"/>
                                            <p:tgtEl>
                                              <p:spTgt spid="28"/>
                                            </p:tgtEl>
                                            <p:attrNameLst>
                                              <p:attrName>fillcolor</p:attrName>
                                            </p:attrNameLst>
                                          </p:cBhvr>
                                          <p:to>
                                            <a:schemeClr val="bg1"/>
                                          </p:to>
                                        </p:animClr>
                                        <p:set>
                                          <p:cBhvr>
                                            <p:cTn id="17" dur="250" autoRev="1" fill="remove"/>
                                            <p:tgtEl>
                                              <p:spTgt spid="28"/>
                                            </p:tgtEl>
                                            <p:attrNameLst>
                                              <p:attrName>fill.type</p:attrName>
                                            </p:attrNameLst>
                                          </p:cBhvr>
                                          <p:to>
                                            <p:strVal val="solid"/>
                                          </p:to>
                                        </p:set>
                                        <p:set>
                                          <p:cBhvr>
                                            <p:cTn id="18" dur="250" autoRev="1" fill="remove"/>
                                            <p:tgtEl>
                                              <p:spTgt spid="28"/>
                                            </p:tgtEl>
                                            <p:attrNameLst>
                                              <p:attrName>fill.on</p:attrName>
                                            </p:attrNameLst>
                                          </p:cBhvr>
                                          <p:to>
                                            <p:strVal val="true"/>
                                          </p:to>
                                        </p:set>
                                      </p:childTnLst>
                                    </p:cTn>
                                  </p:par>
                                </p:childTnLst>
                              </p:cTn>
                            </p:par>
                            <p:par>
                              <p:cTn id="19" fill="hold">
                                <p:stCondLst>
                                  <p:cond delay="1000"/>
                                </p:stCondLst>
                                <p:childTnLst>
                                  <p:par>
                                    <p:cTn id="20" presetID="42" presetClass="path" presetSubtype="0" accel="50000" decel="50000" fill="hold" grpId="0" nodeType="afterEffect">
                                      <p:stCondLst>
                                        <p:cond delay="0"/>
                                      </p:stCondLst>
                                      <p:childTnLst>
                                        <p:animMotion origin="layout" path="M 0 4.44444E-6 L -0.09583 -0.05834 " pathEditMode="relative" rAng="0" ptsTypes="AA">
                                          <p:cBhvr>
                                            <p:cTn id="21" dur="2000" fill="hold"/>
                                            <p:tgtEl>
                                              <p:spTgt spid="28"/>
                                            </p:tgtEl>
                                            <p:attrNameLst>
                                              <p:attrName>ppt_x</p:attrName>
                                              <p:attrName>ppt_y</p:attrName>
                                            </p:attrNameLst>
                                          </p:cBhvr>
                                          <p:rCtr x="-4792" y="-2917"/>
                                        </p:animMotion>
                                      </p:childTnLst>
                                    </p:cTn>
                                  </p:par>
                                  <p:par>
                                    <p:cTn id="22" presetID="21" presetClass="entr" presetSubtype="1"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Effect transition="in" filter="wheel(1)">
                                          <p:cBhvr>
                                            <p:cTn id="24" dur="2000"/>
                                            <p:tgtEl>
                                              <p:spTgt spid="97"/>
                                            </p:tgtEl>
                                          </p:cBhvr>
                                        </p:animEffect>
                                      </p:childTnLst>
                                    </p:cTn>
                                  </p:par>
                                </p:childTnLst>
                              </p:cTn>
                            </p:par>
                            <p:par>
                              <p:cTn id="25" fill="hold">
                                <p:stCondLst>
                                  <p:cond delay="3000"/>
                                </p:stCondLst>
                                <p:childTnLst>
                                  <p:par>
                                    <p:cTn id="26" presetID="19" presetClass="emph" presetSubtype="0" fill="hold" grpId="1" nodeType="afterEffect">
                                      <p:stCondLst>
                                        <p:cond delay="0"/>
                                      </p:stCondLst>
                                      <p:childTnLst>
                                        <p:animClr clrSpc="rgb" dir="cw">
                                          <p:cBhvr override="childStyle">
                                            <p:cTn id="27" dur="500" fill="hold"/>
                                            <p:tgtEl>
                                              <p:spTgt spid="28"/>
                                            </p:tgtEl>
                                            <p:attrNameLst>
                                              <p:attrName>style.color</p:attrName>
                                            </p:attrNameLst>
                                          </p:cBhvr>
                                          <p:to>
                                            <a:srgbClr val="000000"/>
                                          </p:to>
                                        </p:animClr>
                                        <p:animClr clrSpc="rgb" dir="cw">
                                          <p:cBhvr>
                                            <p:cTn id="28" dur="500" fill="hold"/>
                                            <p:tgtEl>
                                              <p:spTgt spid="28"/>
                                            </p:tgtEl>
                                            <p:attrNameLst>
                                              <p:attrName>fillcolor</p:attrName>
                                            </p:attrNameLst>
                                          </p:cBhvr>
                                          <p:to>
                                            <a:srgbClr val="000000"/>
                                          </p:to>
                                        </p:animClr>
                                        <p:set>
                                          <p:cBhvr>
                                            <p:cTn id="29" dur="500" fill="hold"/>
                                            <p:tgtEl>
                                              <p:spTgt spid="28"/>
                                            </p:tgtEl>
                                            <p:attrNameLst>
                                              <p:attrName>fill.type</p:attrName>
                                            </p:attrNameLst>
                                          </p:cBhvr>
                                          <p:to>
                                            <p:strVal val="solid"/>
                                          </p:to>
                                        </p:set>
                                        <p:set>
                                          <p:cBhvr>
                                            <p:cTn id="30" dur="500" fill="hold"/>
                                            <p:tgtEl>
                                              <p:spTgt spid="28"/>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02"/>
                                            </p:tgtEl>
                                            <p:attrNameLst>
                                              <p:attrName>style.visibility</p:attrName>
                                            </p:attrNameLst>
                                          </p:cBhvr>
                                          <p:to>
                                            <p:strVal val="visible"/>
                                          </p:to>
                                        </p:set>
                                        <p:animEffect transition="in" filter="wipe(down)">
                                          <p:cBhvr>
                                            <p:cTn id="35" dur="500"/>
                                            <p:tgtEl>
                                              <p:spTgt spid="10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xit" presetSubtype="4" fill="hold" nodeType="clickEffect">
                                      <p:stCondLst>
                                        <p:cond delay="0"/>
                                      </p:stCondLst>
                                      <p:childTnLst>
                                        <p:animEffect transition="out" filter="wipe(down)">
                                          <p:cBhvr>
                                            <p:cTn id="39" dur="500"/>
                                            <p:tgtEl>
                                              <p:spTgt spid="102"/>
                                            </p:tgtEl>
                                          </p:cBhvr>
                                        </p:animEffect>
                                        <p:set>
                                          <p:cBhvr>
                                            <p:cTn id="40" dur="1" fill="hold">
                                              <p:stCondLst>
                                                <p:cond delay="499"/>
                                              </p:stCondLst>
                                            </p:cTn>
                                            <p:tgtEl>
                                              <p:spTgt spid="102"/>
                                            </p:tgtEl>
                                            <p:attrNameLst>
                                              <p:attrName>style.visibility</p:attrName>
                                            </p:attrNameLst>
                                          </p:cBhvr>
                                          <p:to>
                                            <p:strVal val="hidden"/>
                                          </p:to>
                                        </p:set>
                                      </p:childTnLst>
                                    </p:cTn>
                                  </p:par>
                                </p:childTnLst>
                              </p:cTn>
                            </p:par>
                            <p:par>
                              <p:cTn id="41" fill="hold">
                                <p:stCondLst>
                                  <p:cond delay="500"/>
                                </p:stCondLst>
                                <p:childTnLst>
                                  <p:par>
                                    <p:cTn id="42" presetID="1" presetClass="emph" presetSubtype="2" fill="hold" nodeType="afterEffect">
                                      <p:stCondLst>
                                        <p:cond delay="0"/>
                                      </p:stCondLst>
                                      <p:childTnLst>
                                        <p:animClr clrSpc="rgb" dir="cw">
                                          <p:cBhvr>
                                            <p:cTn id="43" dur="2000" fill="hold"/>
                                            <p:tgtEl>
                                              <p:spTgt spid="21"/>
                                            </p:tgtEl>
                                            <p:attrNameLst>
                                              <p:attrName>fillcolor</p:attrName>
                                            </p:attrNameLst>
                                          </p:cBhvr>
                                          <p:to>
                                            <a:schemeClr val="accent2"/>
                                          </p:to>
                                        </p:animClr>
                                        <p:set>
                                          <p:cBhvr>
                                            <p:cTn id="44" dur="2000" fill="hold"/>
                                            <p:tgtEl>
                                              <p:spTgt spid="21"/>
                                            </p:tgtEl>
                                            <p:attrNameLst>
                                              <p:attrName>fill.type</p:attrName>
                                            </p:attrNameLst>
                                          </p:cBhvr>
                                          <p:to>
                                            <p:strVal val="solid"/>
                                          </p:to>
                                        </p:set>
                                        <p:set>
                                          <p:cBhvr>
                                            <p:cTn id="45" dur="2000" fill="hold"/>
                                            <p:tgtEl>
                                              <p:spTgt spid="21"/>
                                            </p:tgtEl>
                                            <p:attrNameLst>
                                              <p:attrName>fill.on</p:attrName>
                                            </p:attrNameLst>
                                          </p:cBhvr>
                                          <p:to>
                                            <p:strVal val="true"/>
                                          </p:to>
                                        </p:set>
                                      </p:childTnLst>
                                    </p:cTn>
                                  </p:par>
                                </p:childTnLst>
                              </p:cTn>
                            </p:par>
                            <p:par>
                              <p:cTn id="46" fill="hold">
                                <p:stCondLst>
                                  <p:cond delay="2500"/>
                                </p:stCondLst>
                                <p:childTnLst>
                                  <p:par>
                                    <p:cTn id="47" presetID="37" presetClass="path" presetSubtype="0" accel="50000" decel="50000" fill="hold" grpId="0" nodeType="afterEffect">
                                      <p:stCondLst>
                                        <p:cond delay="0"/>
                                      </p:stCondLst>
                                      <p:childTnLst>
                                        <p:animMotion origin="layout" path="M -0.0033 0.01852 L 0.09479 0.03473 C 0.11562 0.03913 0.14566 0.03635 0.17552 0.02825 C 0.20937 0.01899 0.23646 0.00602 0.25434 -0.0081 L 0.34184 -0.07407 " pathEditMode="relative" rAng="-679664" ptsTypes="FffFF">
                                          <p:cBhvr>
                                            <p:cTn id="48" dur="2000" fill="hold"/>
                                            <p:tgtEl>
                                              <p:spTgt spid="21"/>
                                            </p:tgtEl>
                                            <p:attrNameLst>
                                              <p:attrName>ppt_x</p:attrName>
                                              <p:attrName>ppt_y</p:attrName>
                                            </p:attrNameLst>
                                          </p:cBhvr>
                                          <p:rCtr x="17674" y="-1852"/>
                                        </p:animMotion>
                                      </p:childTnLst>
                                    </p:cTn>
                                  </p:par>
                                  <p:par>
                                    <p:cTn id="49" presetID="21" presetClass="entr" presetSubtype="1" fill="hold" grpId="0" nodeType="with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heel(1)">
                                          <p:cBhvr>
                                            <p:cTn id="51" dur="2000"/>
                                            <p:tgtEl>
                                              <p:spTgt spid="100"/>
                                            </p:tgtEl>
                                          </p:cBhvr>
                                        </p:animEffect>
                                      </p:childTnLst>
                                    </p:cTn>
                                  </p:par>
                                </p:childTnLst>
                              </p:cTn>
                            </p:par>
                            <p:par>
                              <p:cTn id="52" fill="hold">
                                <p:stCondLst>
                                  <p:cond delay="4500"/>
                                </p:stCondLst>
                                <p:childTnLst>
                                  <p:par>
                                    <p:cTn id="53" presetID="1" presetClass="emph" presetSubtype="2" fill="hold" nodeType="afterEffect">
                                      <p:stCondLst>
                                        <p:cond delay="0"/>
                                      </p:stCondLst>
                                      <p:childTnLst>
                                        <p:animClr clrSpc="rgb" dir="cw">
                                          <p:cBhvr>
                                            <p:cTn id="54" dur="2000" fill="hold"/>
                                            <p:tgtEl>
                                              <p:spTgt spid="21"/>
                                            </p:tgtEl>
                                            <p:attrNameLst>
                                              <p:attrName>fillcolor</p:attrName>
                                            </p:attrNameLst>
                                          </p:cBhvr>
                                          <p:to>
                                            <a:srgbClr val="000000"/>
                                          </p:to>
                                        </p:animClr>
                                        <p:set>
                                          <p:cBhvr>
                                            <p:cTn id="55" dur="2000" fill="hold"/>
                                            <p:tgtEl>
                                              <p:spTgt spid="21"/>
                                            </p:tgtEl>
                                            <p:attrNameLst>
                                              <p:attrName>fill.type</p:attrName>
                                            </p:attrNameLst>
                                          </p:cBhvr>
                                          <p:to>
                                            <p:strVal val="solid"/>
                                          </p:to>
                                        </p:set>
                                        <p:set>
                                          <p:cBhvr>
                                            <p:cTn id="56" dur="2000" fill="hold"/>
                                            <p:tgtEl>
                                              <p:spTgt spid="21"/>
                                            </p:tgtEl>
                                            <p:attrNameLst>
                                              <p:attrName>fill.on</p:attrName>
                                            </p:attrNameLst>
                                          </p:cBhvr>
                                          <p:to>
                                            <p:strVal val="true"/>
                                          </p:to>
                                        </p:set>
                                      </p:childTnLst>
                                    </p:cTn>
                                  </p:par>
                                  <p:par>
                                    <p:cTn id="57" presetID="10" presetClass="entr" presetSubtype="0" fill="hold" grpId="0" nodeType="with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fade">
                                          <p:cBhvr>
                                            <p:cTn id="59" dur="500"/>
                                            <p:tgtEl>
                                              <p:spTgt spid="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103"/>
                                            </p:tgtEl>
                                            <p:attrNameLst>
                                              <p:attrName>style.visibility</p:attrName>
                                            </p:attrNameLst>
                                          </p:cBhvr>
                                          <p:to>
                                            <p:strVal val="visible"/>
                                          </p:to>
                                        </p:set>
                                        <p:animEffect transition="in" filter="wipe(down)">
                                          <p:cBhvr>
                                            <p:cTn id="64" dur="500"/>
                                            <p:tgtEl>
                                              <p:spTgt spid="10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xit" presetSubtype="4" fill="hold" nodeType="clickEffect">
                                      <p:stCondLst>
                                        <p:cond delay="0"/>
                                      </p:stCondLst>
                                      <p:childTnLst>
                                        <p:animEffect transition="out" filter="wipe(down)">
                                          <p:cBhvr>
                                            <p:cTn id="68" dur="500"/>
                                            <p:tgtEl>
                                              <p:spTgt spid="103"/>
                                            </p:tgtEl>
                                          </p:cBhvr>
                                        </p:animEffect>
                                        <p:set>
                                          <p:cBhvr>
                                            <p:cTn id="69" dur="1" fill="hold">
                                              <p:stCondLst>
                                                <p:cond delay="499"/>
                                              </p:stCondLst>
                                            </p:cTn>
                                            <p:tgtEl>
                                              <p:spTgt spid="103"/>
                                            </p:tgtEl>
                                            <p:attrNameLst>
                                              <p:attrName>style.visibility</p:attrName>
                                            </p:attrNameLst>
                                          </p:cBhvr>
                                          <p:to>
                                            <p:strVal val="hidden"/>
                                          </p:to>
                                        </p:set>
                                      </p:childTnLst>
                                    </p:cTn>
                                  </p:par>
                                </p:childTnLst>
                              </p:cTn>
                            </p:par>
                            <p:par>
                              <p:cTn id="70" fill="hold">
                                <p:stCondLst>
                                  <p:cond delay="500"/>
                                </p:stCondLst>
                                <p:childTnLst>
                                  <p:par>
                                    <p:cTn id="71" presetID="6" presetClass="emph" presetSubtype="0" fill="hold" grpId="0" nodeType="afterEffect" p14:presetBounceEnd="93000">
                                      <p:stCondLst>
                                        <p:cond delay="0"/>
                                      </p:stCondLst>
                                      <p:childTnLst>
                                        <p:animScale p14:bounceEnd="93000">
                                          <p:cBhvr>
                                            <p:cTn id="72" dur="2000" fill="hold"/>
                                            <p:tgtEl>
                                              <p:spTgt spid="43"/>
                                            </p:tgtEl>
                                          </p:cBhvr>
                                          <p:by x="150000" y="150000"/>
                                        </p:animScale>
                                      </p:childTnLst>
                                    </p:cTn>
                                  </p:par>
                                </p:childTnLst>
                              </p:cTn>
                            </p:par>
                            <p:par>
                              <p:cTn id="73" fill="hold">
                                <p:stCondLst>
                                  <p:cond delay="2500"/>
                                </p:stCondLst>
                                <p:childTnLst>
                                  <p:par>
                                    <p:cTn id="74" presetID="37" presetClass="path" presetSubtype="0" accel="50000" decel="50000" fill="hold" grpId="1" nodeType="afterEffect">
                                      <p:stCondLst>
                                        <p:cond delay="0"/>
                                      </p:stCondLst>
                                      <p:childTnLst>
                                        <p:animMotion origin="layout" path="M -3.61111E-6 4.81481E-6 L 0.04532 0.00462 C 0.05469 0.00578 0.06875 0.00439 0.08247 0.00023 C 0.09861 -0.00417 0.11094 -0.01019 0.11927 -0.01644 L 0.15903 -0.04607 " pathEditMode="relative" rAng="-734216" ptsTypes="FffFF">
                                          <p:cBhvr>
                                            <p:cTn id="75" dur="2000" fill="hold"/>
                                            <p:tgtEl>
                                              <p:spTgt spid="43"/>
                                            </p:tgtEl>
                                            <p:attrNameLst>
                                              <p:attrName>ppt_x</p:attrName>
                                              <p:attrName>ppt_y</p:attrName>
                                            </p:attrNameLst>
                                          </p:cBhvr>
                                          <p:rCtr x="8142" y="-1157"/>
                                        </p:animMotion>
                                      </p:childTnLst>
                                    </p:cTn>
                                  </p:par>
                                  <p:par>
                                    <p:cTn id="76" presetID="21" presetClass="entr" presetSubtype="1" fill="hold" grpId="0" nodeType="withEffect">
                                      <p:stCondLst>
                                        <p:cond delay="0"/>
                                      </p:stCondLst>
                                      <p:childTnLst>
                                        <p:set>
                                          <p:cBhvr>
                                            <p:cTn id="77" dur="1" fill="hold">
                                              <p:stCondLst>
                                                <p:cond delay="0"/>
                                              </p:stCondLst>
                                            </p:cTn>
                                            <p:tgtEl>
                                              <p:spTgt spid="101"/>
                                            </p:tgtEl>
                                            <p:attrNameLst>
                                              <p:attrName>style.visibility</p:attrName>
                                            </p:attrNameLst>
                                          </p:cBhvr>
                                          <p:to>
                                            <p:strVal val="visible"/>
                                          </p:to>
                                        </p:set>
                                        <p:animEffect transition="in" filter="wheel(1)">
                                          <p:cBhvr>
                                            <p:cTn id="78" dur="2000"/>
                                            <p:tgtEl>
                                              <p:spTgt spid="101"/>
                                            </p:tgtEl>
                                          </p:cBhvr>
                                        </p:animEffect>
                                      </p:childTnLst>
                                    </p:cTn>
                                  </p:par>
                                </p:childTnLst>
                              </p:cTn>
                            </p:par>
                            <p:par>
                              <p:cTn id="79" fill="hold">
                                <p:stCondLst>
                                  <p:cond delay="4500"/>
                                </p:stCondLst>
                                <p:childTnLst>
                                  <p:par>
                                    <p:cTn id="80" presetID="1" presetClass="emph" presetSubtype="2" fill="hold" nodeType="afterEffect">
                                      <p:stCondLst>
                                        <p:cond delay="0"/>
                                      </p:stCondLst>
                                      <p:childTnLst>
                                        <p:animClr clrSpc="rgb" dir="cw">
                                          <p:cBhvr>
                                            <p:cTn id="81" dur="2000" fill="hold"/>
                                            <p:tgtEl>
                                              <p:spTgt spid="43"/>
                                            </p:tgtEl>
                                            <p:attrNameLst>
                                              <p:attrName>fillcolor</p:attrName>
                                            </p:attrNameLst>
                                          </p:cBhvr>
                                          <p:to>
                                            <a:srgbClr val="000000"/>
                                          </p:to>
                                        </p:animClr>
                                        <p:set>
                                          <p:cBhvr>
                                            <p:cTn id="82" dur="2000" fill="hold"/>
                                            <p:tgtEl>
                                              <p:spTgt spid="43"/>
                                            </p:tgtEl>
                                            <p:attrNameLst>
                                              <p:attrName>fill.type</p:attrName>
                                            </p:attrNameLst>
                                          </p:cBhvr>
                                          <p:to>
                                            <p:strVal val="solid"/>
                                          </p:to>
                                        </p:set>
                                        <p:set>
                                          <p:cBhvr>
                                            <p:cTn id="83" dur="2000" fill="hold"/>
                                            <p:tgtEl>
                                              <p:spTgt spid="4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00" grpId="0" animBg="1"/>
          <p:bldP spid="28" grpId="0" animBg="1"/>
          <p:bldP spid="28" grpId="1" animBg="1"/>
          <p:bldP spid="28" grpId="2" animBg="1"/>
          <p:bldP spid="101" grpId="0" animBg="1"/>
          <p:bldP spid="43" grpId="0" animBg="1"/>
          <p:bldP spid="43" grpId="1" animBg="1"/>
          <p:bldP spid="21" grpId="0" animBg="1"/>
          <p:bldP spid="3"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down)">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61"/>
                                            </p:tgtEl>
                                          </p:cBhvr>
                                        </p:animEffect>
                                        <p:set>
                                          <p:cBhvr>
                                            <p:cTn id="12" dur="1" fill="hold">
                                              <p:stCondLst>
                                                <p:cond delay="499"/>
                                              </p:stCondLst>
                                            </p:cTn>
                                            <p:tgtEl>
                                              <p:spTgt spid="61"/>
                                            </p:tgtEl>
                                            <p:attrNameLst>
                                              <p:attrName>style.visibility</p:attrName>
                                            </p:attrNameLst>
                                          </p:cBhvr>
                                          <p:to>
                                            <p:strVal val="hidden"/>
                                          </p:to>
                                        </p:set>
                                      </p:childTnLst>
                                    </p:cTn>
                                  </p:par>
                                </p:childTnLst>
                              </p:cTn>
                            </p:par>
                            <p:par>
                              <p:cTn id="13" fill="hold">
                                <p:stCondLst>
                                  <p:cond delay="500"/>
                                </p:stCondLst>
                                <p:childTnLst>
                                  <p:par>
                                    <p:cTn id="14" presetID="27" presetClass="emph" presetSubtype="0" fill="remove" grpId="2" nodeType="afterEffect">
                                      <p:stCondLst>
                                        <p:cond delay="0"/>
                                      </p:stCondLst>
                                      <p:childTnLst>
                                        <p:animClr clrSpc="rgb" dir="cw">
                                          <p:cBhvr override="childStyle">
                                            <p:cTn id="15" dur="250" autoRev="1" fill="remove"/>
                                            <p:tgtEl>
                                              <p:spTgt spid="28"/>
                                            </p:tgtEl>
                                            <p:attrNameLst>
                                              <p:attrName>style.color</p:attrName>
                                            </p:attrNameLst>
                                          </p:cBhvr>
                                          <p:to>
                                            <a:schemeClr val="bg1"/>
                                          </p:to>
                                        </p:animClr>
                                        <p:animClr clrSpc="rgb" dir="cw">
                                          <p:cBhvr>
                                            <p:cTn id="16" dur="250" autoRev="1" fill="remove"/>
                                            <p:tgtEl>
                                              <p:spTgt spid="28"/>
                                            </p:tgtEl>
                                            <p:attrNameLst>
                                              <p:attrName>fillcolor</p:attrName>
                                            </p:attrNameLst>
                                          </p:cBhvr>
                                          <p:to>
                                            <a:schemeClr val="bg1"/>
                                          </p:to>
                                        </p:animClr>
                                        <p:set>
                                          <p:cBhvr>
                                            <p:cTn id="17" dur="250" autoRev="1" fill="remove"/>
                                            <p:tgtEl>
                                              <p:spTgt spid="28"/>
                                            </p:tgtEl>
                                            <p:attrNameLst>
                                              <p:attrName>fill.type</p:attrName>
                                            </p:attrNameLst>
                                          </p:cBhvr>
                                          <p:to>
                                            <p:strVal val="solid"/>
                                          </p:to>
                                        </p:set>
                                        <p:set>
                                          <p:cBhvr>
                                            <p:cTn id="18" dur="250" autoRev="1" fill="remove"/>
                                            <p:tgtEl>
                                              <p:spTgt spid="28"/>
                                            </p:tgtEl>
                                            <p:attrNameLst>
                                              <p:attrName>fill.on</p:attrName>
                                            </p:attrNameLst>
                                          </p:cBhvr>
                                          <p:to>
                                            <p:strVal val="true"/>
                                          </p:to>
                                        </p:set>
                                      </p:childTnLst>
                                    </p:cTn>
                                  </p:par>
                                </p:childTnLst>
                              </p:cTn>
                            </p:par>
                            <p:par>
                              <p:cTn id="19" fill="hold">
                                <p:stCondLst>
                                  <p:cond delay="1000"/>
                                </p:stCondLst>
                                <p:childTnLst>
                                  <p:par>
                                    <p:cTn id="20" presetID="42" presetClass="path" presetSubtype="0" accel="50000" decel="50000" fill="hold" grpId="0" nodeType="afterEffect">
                                      <p:stCondLst>
                                        <p:cond delay="0"/>
                                      </p:stCondLst>
                                      <p:childTnLst>
                                        <p:animMotion origin="layout" path="M 0 4.44444E-6 L -0.09583 -0.05834 " pathEditMode="relative" rAng="0" ptsTypes="AA">
                                          <p:cBhvr>
                                            <p:cTn id="21" dur="2000" fill="hold"/>
                                            <p:tgtEl>
                                              <p:spTgt spid="28"/>
                                            </p:tgtEl>
                                            <p:attrNameLst>
                                              <p:attrName>ppt_x</p:attrName>
                                              <p:attrName>ppt_y</p:attrName>
                                            </p:attrNameLst>
                                          </p:cBhvr>
                                          <p:rCtr x="-4792" y="-2917"/>
                                        </p:animMotion>
                                      </p:childTnLst>
                                    </p:cTn>
                                  </p:par>
                                  <p:par>
                                    <p:cTn id="22" presetID="21" presetClass="entr" presetSubtype="1"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Effect transition="in" filter="wheel(1)">
                                          <p:cBhvr>
                                            <p:cTn id="24" dur="2000"/>
                                            <p:tgtEl>
                                              <p:spTgt spid="97"/>
                                            </p:tgtEl>
                                          </p:cBhvr>
                                        </p:animEffect>
                                      </p:childTnLst>
                                    </p:cTn>
                                  </p:par>
                                </p:childTnLst>
                              </p:cTn>
                            </p:par>
                            <p:par>
                              <p:cTn id="25" fill="hold">
                                <p:stCondLst>
                                  <p:cond delay="3000"/>
                                </p:stCondLst>
                                <p:childTnLst>
                                  <p:par>
                                    <p:cTn id="26" presetID="19" presetClass="emph" presetSubtype="0" fill="hold" grpId="1" nodeType="afterEffect">
                                      <p:stCondLst>
                                        <p:cond delay="0"/>
                                      </p:stCondLst>
                                      <p:childTnLst>
                                        <p:animClr clrSpc="rgb" dir="cw">
                                          <p:cBhvr override="childStyle">
                                            <p:cTn id="27" dur="500" fill="hold"/>
                                            <p:tgtEl>
                                              <p:spTgt spid="28"/>
                                            </p:tgtEl>
                                            <p:attrNameLst>
                                              <p:attrName>style.color</p:attrName>
                                            </p:attrNameLst>
                                          </p:cBhvr>
                                          <p:to>
                                            <a:srgbClr val="000000"/>
                                          </p:to>
                                        </p:animClr>
                                        <p:animClr clrSpc="rgb" dir="cw">
                                          <p:cBhvr>
                                            <p:cTn id="28" dur="500" fill="hold"/>
                                            <p:tgtEl>
                                              <p:spTgt spid="28"/>
                                            </p:tgtEl>
                                            <p:attrNameLst>
                                              <p:attrName>fillcolor</p:attrName>
                                            </p:attrNameLst>
                                          </p:cBhvr>
                                          <p:to>
                                            <a:srgbClr val="000000"/>
                                          </p:to>
                                        </p:animClr>
                                        <p:set>
                                          <p:cBhvr>
                                            <p:cTn id="29" dur="500" fill="hold"/>
                                            <p:tgtEl>
                                              <p:spTgt spid="28"/>
                                            </p:tgtEl>
                                            <p:attrNameLst>
                                              <p:attrName>fill.type</p:attrName>
                                            </p:attrNameLst>
                                          </p:cBhvr>
                                          <p:to>
                                            <p:strVal val="solid"/>
                                          </p:to>
                                        </p:set>
                                        <p:set>
                                          <p:cBhvr>
                                            <p:cTn id="30" dur="500" fill="hold"/>
                                            <p:tgtEl>
                                              <p:spTgt spid="28"/>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02"/>
                                            </p:tgtEl>
                                            <p:attrNameLst>
                                              <p:attrName>style.visibility</p:attrName>
                                            </p:attrNameLst>
                                          </p:cBhvr>
                                          <p:to>
                                            <p:strVal val="visible"/>
                                          </p:to>
                                        </p:set>
                                        <p:animEffect transition="in" filter="wipe(down)">
                                          <p:cBhvr>
                                            <p:cTn id="35" dur="500"/>
                                            <p:tgtEl>
                                              <p:spTgt spid="10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xit" presetSubtype="4" fill="hold" nodeType="clickEffect">
                                      <p:stCondLst>
                                        <p:cond delay="0"/>
                                      </p:stCondLst>
                                      <p:childTnLst>
                                        <p:animEffect transition="out" filter="wipe(down)">
                                          <p:cBhvr>
                                            <p:cTn id="39" dur="500"/>
                                            <p:tgtEl>
                                              <p:spTgt spid="102"/>
                                            </p:tgtEl>
                                          </p:cBhvr>
                                        </p:animEffect>
                                        <p:set>
                                          <p:cBhvr>
                                            <p:cTn id="40" dur="1" fill="hold">
                                              <p:stCondLst>
                                                <p:cond delay="499"/>
                                              </p:stCondLst>
                                            </p:cTn>
                                            <p:tgtEl>
                                              <p:spTgt spid="102"/>
                                            </p:tgtEl>
                                            <p:attrNameLst>
                                              <p:attrName>style.visibility</p:attrName>
                                            </p:attrNameLst>
                                          </p:cBhvr>
                                          <p:to>
                                            <p:strVal val="hidden"/>
                                          </p:to>
                                        </p:set>
                                      </p:childTnLst>
                                    </p:cTn>
                                  </p:par>
                                </p:childTnLst>
                              </p:cTn>
                            </p:par>
                            <p:par>
                              <p:cTn id="41" fill="hold">
                                <p:stCondLst>
                                  <p:cond delay="500"/>
                                </p:stCondLst>
                                <p:childTnLst>
                                  <p:par>
                                    <p:cTn id="42" presetID="1" presetClass="emph" presetSubtype="2" fill="hold" nodeType="afterEffect">
                                      <p:stCondLst>
                                        <p:cond delay="0"/>
                                      </p:stCondLst>
                                      <p:childTnLst>
                                        <p:animClr clrSpc="rgb" dir="cw">
                                          <p:cBhvr>
                                            <p:cTn id="43" dur="2000" fill="hold"/>
                                            <p:tgtEl>
                                              <p:spTgt spid="21"/>
                                            </p:tgtEl>
                                            <p:attrNameLst>
                                              <p:attrName>fillcolor</p:attrName>
                                            </p:attrNameLst>
                                          </p:cBhvr>
                                          <p:to>
                                            <a:schemeClr val="accent2"/>
                                          </p:to>
                                        </p:animClr>
                                        <p:set>
                                          <p:cBhvr>
                                            <p:cTn id="44" dur="2000" fill="hold"/>
                                            <p:tgtEl>
                                              <p:spTgt spid="21"/>
                                            </p:tgtEl>
                                            <p:attrNameLst>
                                              <p:attrName>fill.type</p:attrName>
                                            </p:attrNameLst>
                                          </p:cBhvr>
                                          <p:to>
                                            <p:strVal val="solid"/>
                                          </p:to>
                                        </p:set>
                                        <p:set>
                                          <p:cBhvr>
                                            <p:cTn id="45" dur="2000" fill="hold"/>
                                            <p:tgtEl>
                                              <p:spTgt spid="21"/>
                                            </p:tgtEl>
                                            <p:attrNameLst>
                                              <p:attrName>fill.on</p:attrName>
                                            </p:attrNameLst>
                                          </p:cBhvr>
                                          <p:to>
                                            <p:strVal val="true"/>
                                          </p:to>
                                        </p:set>
                                      </p:childTnLst>
                                    </p:cTn>
                                  </p:par>
                                </p:childTnLst>
                              </p:cTn>
                            </p:par>
                            <p:par>
                              <p:cTn id="46" fill="hold">
                                <p:stCondLst>
                                  <p:cond delay="2500"/>
                                </p:stCondLst>
                                <p:childTnLst>
                                  <p:par>
                                    <p:cTn id="47" presetID="37" presetClass="path" presetSubtype="0" accel="50000" decel="50000" fill="hold" grpId="0" nodeType="afterEffect">
                                      <p:stCondLst>
                                        <p:cond delay="0"/>
                                      </p:stCondLst>
                                      <p:childTnLst>
                                        <p:animMotion origin="layout" path="M -0.0033 0.01852 L 0.09479 0.03473 C 0.11562 0.03913 0.14566 0.03635 0.17552 0.02825 C 0.20937 0.01899 0.23646 0.00602 0.25434 -0.0081 L 0.34184 -0.07407 " pathEditMode="relative" rAng="-679664" ptsTypes="FffFF">
                                          <p:cBhvr>
                                            <p:cTn id="48" dur="2000" fill="hold"/>
                                            <p:tgtEl>
                                              <p:spTgt spid="21"/>
                                            </p:tgtEl>
                                            <p:attrNameLst>
                                              <p:attrName>ppt_x</p:attrName>
                                              <p:attrName>ppt_y</p:attrName>
                                            </p:attrNameLst>
                                          </p:cBhvr>
                                          <p:rCtr x="17674" y="-1852"/>
                                        </p:animMotion>
                                      </p:childTnLst>
                                    </p:cTn>
                                  </p:par>
                                  <p:par>
                                    <p:cTn id="49" presetID="21" presetClass="entr" presetSubtype="1" fill="hold" grpId="0" nodeType="with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heel(1)">
                                          <p:cBhvr>
                                            <p:cTn id="51" dur="2000"/>
                                            <p:tgtEl>
                                              <p:spTgt spid="100"/>
                                            </p:tgtEl>
                                          </p:cBhvr>
                                        </p:animEffect>
                                      </p:childTnLst>
                                    </p:cTn>
                                  </p:par>
                                </p:childTnLst>
                              </p:cTn>
                            </p:par>
                            <p:par>
                              <p:cTn id="52" fill="hold">
                                <p:stCondLst>
                                  <p:cond delay="4500"/>
                                </p:stCondLst>
                                <p:childTnLst>
                                  <p:par>
                                    <p:cTn id="53" presetID="1" presetClass="emph" presetSubtype="2" fill="hold" nodeType="afterEffect">
                                      <p:stCondLst>
                                        <p:cond delay="0"/>
                                      </p:stCondLst>
                                      <p:childTnLst>
                                        <p:animClr clrSpc="rgb" dir="cw">
                                          <p:cBhvr>
                                            <p:cTn id="54" dur="2000" fill="hold"/>
                                            <p:tgtEl>
                                              <p:spTgt spid="21"/>
                                            </p:tgtEl>
                                            <p:attrNameLst>
                                              <p:attrName>fillcolor</p:attrName>
                                            </p:attrNameLst>
                                          </p:cBhvr>
                                          <p:to>
                                            <a:srgbClr val="000000"/>
                                          </p:to>
                                        </p:animClr>
                                        <p:set>
                                          <p:cBhvr>
                                            <p:cTn id="55" dur="2000" fill="hold"/>
                                            <p:tgtEl>
                                              <p:spTgt spid="21"/>
                                            </p:tgtEl>
                                            <p:attrNameLst>
                                              <p:attrName>fill.type</p:attrName>
                                            </p:attrNameLst>
                                          </p:cBhvr>
                                          <p:to>
                                            <p:strVal val="solid"/>
                                          </p:to>
                                        </p:set>
                                        <p:set>
                                          <p:cBhvr>
                                            <p:cTn id="56" dur="2000" fill="hold"/>
                                            <p:tgtEl>
                                              <p:spTgt spid="21"/>
                                            </p:tgtEl>
                                            <p:attrNameLst>
                                              <p:attrName>fill.on</p:attrName>
                                            </p:attrNameLst>
                                          </p:cBhvr>
                                          <p:to>
                                            <p:strVal val="true"/>
                                          </p:to>
                                        </p:set>
                                      </p:childTnLst>
                                    </p:cTn>
                                  </p:par>
                                  <p:par>
                                    <p:cTn id="57" presetID="10" presetClass="entr" presetSubtype="0" fill="hold" grpId="0" nodeType="with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fade">
                                          <p:cBhvr>
                                            <p:cTn id="59" dur="500"/>
                                            <p:tgtEl>
                                              <p:spTgt spid="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103"/>
                                            </p:tgtEl>
                                            <p:attrNameLst>
                                              <p:attrName>style.visibility</p:attrName>
                                            </p:attrNameLst>
                                          </p:cBhvr>
                                          <p:to>
                                            <p:strVal val="visible"/>
                                          </p:to>
                                        </p:set>
                                        <p:animEffect transition="in" filter="wipe(down)">
                                          <p:cBhvr>
                                            <p:cTn id="64" dur="500"/>
                                            <p:tgtEl>
                                              <p:spTgt spid="10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xit" presetSubtype="4" fill="hold" nodeType="clickEffect">
                                      <p:stCondLst>
                                        <p:cond delay="0"/>
                                      </p:stCondLst>
                                      <p:childTnLst>
                                        <p:animEffect transition="out" filter="wipe(down)">
                                          <p:cBhvr>
                                            <p:cTn id="68" dur="500"/>
                                            <p:tgtEl>
                                              <p:spTgt spid="103"/>
                                            </p:tgtEl>
                                          </p:cBhvr>
                                        </p:animEffect>
                                        <p:set>
                                          <p:cBhvr>
                                            <p:cTn id="69" dur="1" fill="hold">
                                              <p:stCondLst>
                                                <p:cond delay="499"/>
                                              </p:stCondLst>
                                            </p:cTn>
                                            <p:tgtEl>
                                              <p:spTgt spid="103"/>
                                            </p:tgtEl>
                                            <p:attrNameLst>
                                              <p:attrName>style.visibility</p:attrName>
                                            </p:attrNameLst>
                                          </p:cBhvr>
                                          <p:to>
                                            <p:strVal val="hidden"/>
                                          </p:to>
                                        </p:set>
                                      </p:childTnLst>
                                    </p:cTn>
                                  </p:par>
                                </p:childTnLst>
                              </p:cTn>
                            </p:par>
                            <p:par>
                              <p:cTn id="70" fill="hold">
                                <p:stCondLst>
                                  <p:cond delay="500"/>
                                </p:stCondLst>
                                <p:childTnLst>
                                  <p:par>
                                    <p:cTn id="71" presetID="6" presetClass="emph" presetSubtype="0" fill="hold" grpId="0" nodeType="afterEffect">
                                      <p:stCondLst>
                                        <p:cond delay="0"/>
                                      </p:stCondLst>
                                      <p:childTnLst>
                                        <p:animScale>
                                          <p:cBhvr>
                                            <p:cTn id="72" dur="2000" fill="hold"/>
                                            <p:tgtEl>
                                              <p:spTgt spid="43"/>
                                            </p:tgtEl>
                                          </p:cBhvr>
                                          <p:by x="150000" y="150000"/>
                                        </p:animScale>
                                      </p:childTnLst>
                                    </p:cTn>
                                  </p:par>
                                </p:childTnLst>
                              </p:cTn>
                            </p:par>
                            <p:par>
                              <p:cTn id="73" fill="hold">
                                <p:stCondLst>
                                  <p:cond delay="2500"/>
                                </p:stCondLst>
                                <p:childTnLst>
                                  <p:par>
                                    <p:cTn id="74" presetID="37" presetClass="path" presetSubtype="0" accel="50000" decel="50000" fill="hold" grpId="1" nodeType="afterEffect">
                                      <p:stCondLst>
                                        <p:cond delay="0"/>
                                      </p:stCondLst>
                                      <p:childTnLst>
                                        <p:animMotion origin="layout" path="M -3.61111E-6 4.81481E-6 L 0.04532 0.00462 C 0.05469 0.00578 0.06875 0.00439 0.08247 0.00023 C 0.09861 -0.00417 0.11094 -0.01019 0.11927 -0.01644 L 0.15903 -0.04607 " pathEditMode="relative" rAng="-734216" ptsTypes="FffFF">
                                          <p:cBhvr>
                                            <p:cTn id="75" dur="2000" fill="hold"/>
                                            <p:tgtEl>
                                              <p:spTgt spid="43"/>
                                            </p:tgtEl>
                                            <p:attrNameLst>
                                              <p:attrName>ppt_x</p:attrName>
                                              <p:attrName>ppt_y</p:attrName>
                                            </p:attrNameLst>
                                          </p:cBhvr>
                                          <p:rCtr x="8142" y="-1157"/>
                                        </p:animMotion>
                                      </p:childTnLst>
                                    </p:cTn>
                                  </p:par>
                                  <p:par>
                                    <p:cTn id="76" presetID="21" presetClass="entr" presetSubtype="1" fill="hold" grpId="0" nodeType="withEffect">
                                      <p:stCondLst>
                                        <p:cond delay="0"/>
                                      </p:stCondLst>
                                      <p:childTnLst>
                                        <p:set>
                                          <p:cBhvr>
                                            <p:cTn id="77" dur="1" fill="hold">
                                              <p:stCondLst>
                                                <p:cond delay="0"/>
                                              </p:stCondLst>
                                            </p:cTn>
                                            <p:tgtEl>
                                              <p:spTgt spid="101"/>
                                            </p:tgtEl>
                                            <p:attrNameLst>
                                              <p:attrName>style.visibility</p:attrName>
                                            </p:attrNameLst>
                                          </p:cBhvr>
                                          <p:to>
                                            <p:strVal val="visible"/>
                                          </p:to>
                                        </p:set>
                                        <p:animEffect transition="in" filter="wheel(1)">
                                          <p:cBhvr>
                                            <p:cTn id="78" dur="2000"/>
                                            <p:tgtEl>
                                              <p:spTgt spid="101"/>
                                            </p:tgtEl>
                                          </p:cBhvr>
                                        </p:animEffect>
                                      </p:childTnLst>
                                    </p:cTn>
                                  </p:par>
                                </p:childTnLst>
                              </p:cTn>
                            </p:par>
                            <p:par>
                              <p:cTn id="79" fill="hold">
                                <p:stCondLst>
                                  <p:cond delay="4500"/>
                                </p:stCondLst>
                                <p:childTnLst>
                                  <p:par>
                                    <p:cTn id="80" presetID="1" presetClass="emph" presetSubtype="2" fill="hold" nodeType="afterEffect">
                                      <p:stCondLst>
                                        <p:cond delay="0"/>
                                      </p:stCondLst>
                                      <p:childTnLst>
                                        <p:animClr clrSpc="rgb" dir="cw">
                                          <p:cBhvr>
                                            <p:cTn id="81" dur="2000" fill="hold"/>
                                            <p:tgtEl>
                                              <p:spTgt spid="43"/>
                                            </p:tgtEl>
                                            <p:attrNameLst>
                                              <p:attrName>fillcolor</p:attrName>
                                            </p:attrNameLst>
                                          </p:cBhvr>
                                          <p:to>
                                            <a:srgbClr val="000000"/>
                                          </p:to>
                                        </p:animClr>
                                        <p:set>
                                          <p:cBhvr>
                                            <p:cTn id="82" dur="2000" fill="hold"/>
                                            <p:tgtEl>
                                              <p:spTgt spid="43"/>
                                            </p:tgtEl>
                                            <p:attrNameLst>
                                              <p:attrName>fill.type</p:attrName>
                                            </p:attrNameLst>
                                          </p:cBhvr>
                                          <p:to>
                                            <p:strVal val="solid"/>
                                          </p:to>
                                        </p:set>
                                        <p:set>
                                          <p:cBhvr>
                                            <p:cTn id="83" dur="2000" fill="hold"/>
                                            <p:tgtEl>
                                              <p:spTgt spid="4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00" grpId="0" animBg="1"/>
          <p:bldP spid="28" grpId="0" animBg="1"/>
          <p:bldP spid="28" grpId="1" animBg="1"/>
          <p:bldP spid="28" grpId="2" animBg="1"/>
          <p:bldP spid="101" grpId="0" animBg="1"/>
          <p:bldP spid="43" grpId="0" animBg="1"/>
          <p:bldP spid="43" grpId="1" animBg="1"/>
          <p:bldP spid="21" grpId="0" animBg="1"/>
          <p:bldP spid="3"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Be Saved</a:t>
            </a:r>
            <a:endParaRPr lang="en-US" dirty="0"/>
          </a:p>
        </p:txBody>
      </p:sp>
      <p:sp>
        <p:nvSpPr>
          <p:cNvPr id="3" name="Content Placeholder 2"/>
          <p:cNvSpPr>
            <a:spLocks noGrp="1"/>
          </p:cNvSpPr>
          <p:nvPr>
            <p:ph idx="1"/>
          </p:nvPr>
        </p:nvSpPr>
        <p:spPr>
          <a:xfrm>
            <a:off x="304800" y="2038388"/>
            <a:ext cx="8305800" cy="3951337"/>
          </a:xfrm>
        </p:spPr>
        <p:txBody>
          <a:bodyPr>
            <a:noAutofit/>
          </a:bodyPr>
          <a:lstStyle/>
          <a:p>
            <a:pPr>
              <a:buClr>
                <a:schemeClr val="tx2">
                  <a:lumMod val="75000"/>
                </a:schemeClr>
              </a:buClr>
            </a:pPr>
            <a:r>
              <a:rPr lang="en-US" sz="3200" dirty="0"/>
              <a:t>S</a:t>
            </a:r>
            <a:r>
              <a:rPr lang="en-US" sz="3200" dirty="0" smtClean="0"/>
              <a:t>eek the Lord whole heartedly</a:t>
            </a:r>
          </a:p>
          <a:p>
            <a:pPr>
              <a:buClr>
                <a:schemeClr val="tx2">
                  <a:lumMod val="75000"/>
                </a:schemeClr>
              </a:buClr>
            </a:pPr>
            <a:r>
              <a:rPr lang="en-US" sz="3200" dirty="0" smtClean="0"/>
              <a:t>Locate the original church which Jesus built </a:t>
            </a:r>
          </a:p>
          <a:p>
            <a:pPr lvl="1">
              <a:buClr>
                <a:schemeClr val="tx2">
                  <a:lumMod val="75000"/>
                </a:schemeClr>
              </a:buClr>
              <a:buFont typeface="Arial" pitchFamily="34" charset="0"/>
              <a:buChar char="•"/>
            </a:pPr>
            <a:r>
              <a:rPr lang="en-US" sz="3000" dirty="0" smtClean="0"/>
              <a:t>without being derailed by denominationalism</a:t>
            </a:r>
          </a:p>
          <a:p>
            <a:pPr>
              <a:buClr>
                <a:schemeClr val="tx2">
                  <a:lumMod val="75000"/>
                </a:schemeClr>
              </a:buClr>
            </a:pPr>
            <a:r>
              <a:rPr lang="en-US" sz="3200" dirty="0" smtClean="0"/>
              <a:t>Obey the pure gospel of Jesus Christ </a:t>
            </a:r>
          </a:p>
          <a:p>
            <a:pPr lvl="1">
              <a:buClr>
                <a:schemeClr val="tx2">
                  <a:lumMod val="75000"/>
                </a:schemeClr>
              </a:buClr>
              <a:buFont typeface="Arial" pitchFamily="34" charset="0"/>
              <a:buChar char="•"/>
            </a:pPr>
            <a:r>
              <a:rPr lang="en-US" sz="3000" dirty="0"/>
              <a:t>w</a:t>
            </a:r>
            <a:r>
              <a:rPr lang="en-US" sz="3000" dirty="0" smtClean="0"/>
              <a:t>ithout being detoured by false doctrine</a:t>
            </a:r>
          </a:p>
          <a:p>
            <a:pPr>
              <a:buClr>
                <a:schemeClr val="tx2">
                  <a:lumMod val="75000"/>
                </a:schemeClr>
              </a:buClr>
            </a:pPr>
            <a:r>
              <a:rPr lang="en-US" sz="3200" dirty="0" smtClean="0"/>
              <a:t>Remain faithful </a:t>
            </a:r>
          </a:p>
          <a:p>
            <a:pPr lvl="1">
              <a:buClr>
                <a:schemeClr val="tx2">
                  <a:lumMod val="75000"/>
                </a:schemeClr>
              </a:buClr>
              <a:buFont typeface="Arial" pitchFamily="34" charset="0"/>
              <a:buChar char="•"/>
            </a:pPr>
            <a:r>
              <a:rPr lang="en-US" sz="3000" dirty="0" smtClean="0"/>
              <a:t>despite the lure of worldliness, the trial of temptation and the threat of persecution</a:t>
            </a:r>
          </a:p>
        </p:txBody>
      </p:sp>
    </p:spTree>
    <p:extLst>
      <p:ext uri="{BB962C8B-B14F-4D97-AF65-F5344CB8AC3E}">
        <p14:creationId xmlns:p14="http://schemas.microsoft.com/office/powerpoint/2010/main" val="2130852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7:13, 14</a:t>
            </a:r>
            <a:endParaRPr lang="en-US" dirty="0"/>
          </a:p>
        </p:txBody>
      </p:sp>
      <p:sp>
        <p:nvSpPr>
          <p:cNvPr id="3" name="Content Placeholder 2"/>
          <p:cNvSpPr>
            <a:spLocks noGrp="1"/>
          </p:cNvSpPr>
          <p:nvPr>
            <p:ph idx="1"/>
          </p:nvPr>
        </p:nvSpPr>
        <p:spPr/>
        <p:txBody>
          <a:bodyPr>
            <a:noAutofit/>
          </a:bodyPr>
          <a:lstStyle/>
          <a:p>
            <a:pPr marL="0" indent="0">
              <a:buNone/>
            </a:pPr>
            <a:r>
              <a:rPr lang="en-US" sz="3600" baseline="30000" dirty="0" smtClean="0">
                <a:solidFill>
                  <a:schemeClr val="accent2"/>
                </a:solidFill>
              </a:rPr>
              <a:t>13</a:t>
            </a:r>
            <a:r>
              <a:rPr lang="en-US" sz="3600" dirty="0" smtClean="0"/>
              <a:t> "Enter </a:t>
            </a:r>
            <a:r>
              <a:rPr lang="en-US" sz="3600" dirty="0"/>
              <a:t>by the narrow gate; for wide is the gate and broad is the way that leads to destruction, and there are many who go in by it.</a:t>
            </a:r>
          </a:p>
          <a:p>
            <a:pPr marL="0" indent="0">
              <a:buNone/>
            </a:pPr>
            <a:r>
              <a:rPr lang="en-US" sz="3600" baseline="30000" dirty="0">
                <a:solidFill>
                  <a:schemeClr val="accent2"/>
                </a:solidFill>
              </a:rPr>
              <a:t>14</a:t>
            </a:r>
            <a:r>
              <a:rPr lang="en-US" sz="3600" dirty="0"/>
              <a:t>  "Because narrow is the gate and difficult is the way which leads to life, and there are few who find it</a:t>
            </a:r>
            <a:r>
              <a:rPr lang="en-US" sz="3600" dirty="0" smtClean="0"/>
              <a:t>.</a:t>
            </a:r>
            <a:endParaRPr lang="en-US" sz="3600" dirty="0"/>
          </a:p>
        </p:txBody>
      </p:sp>
    </p:spTree>
    <p:extLst>
      <p:ext uri="{BB962C8B-B14F-4D97-AF65-F5344CB8AC3E}">
        <p14:creationId xmlns:p14="http://schemas.microsoft.com/office/powerpoint/2010/main" val="23319390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“Then one said to Him, ‘Lord, are there few who are saved?’”</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3200" dirty="0" smtClean="0"/>
              <a:t>“And </a:t>
            </a:r>
            <a:r>
              <a:rPr lang="en-US" sz="3200" dirty="0"/>
              <a:t>He said to </a:t>
            </a:r>
            <a:r>
              <a:rPr lang="en-US" sz="3200" dirty="0" smtClean="0"/>
              <a:t>them, ‘Strive </a:t>
            </a:r>
            <a:r>
              <a:rPr lang="en-US" sz="3200" dirty="0"/>
              <a:t>to enter through the narrow gate, for many, I say to you, will seek to enter and will not be </a:t>
            </a:r>
            <a:r>
              <a:rPr lang="en-US" sz="3200" dirty="0" smtClean="0"/>
              <a:t>able’” (Lk. 13:23, 24)</a:t>
            </a:r>
          </a:p>
          <a:p>
            <a:pPr lvl="1"/>
            <a:r>
              <a:rPr lang="en-US" sz="3000" dirty="0" smtClean="0"/>
              <a:t>Strive = “Agonize”</a:t>
            </a:r>
          </a:p>
          <a:p>
            <a:pPr lvl="2">
              <a:buFont typeface="Wingdings" pitchFamily="2" charset="2"/>
              <a:buChar char="§"/>
            </a:pPr>
            <a:r>
              <a:rPr lang="en-US" sz="2800" dirty="0" smtClean="0"/>
              <a:t>To struggle with difficulties and dangers (cf. 1 Cor. 9:25; Col. 4:12; 1 Tim. 6:12)</a:t>
            </a:r>
          </a:p>
          <a:p>
            <a:pPr lvl="2">
              <a:buFont typeface="Wingdings" pitchFamily="2" charset="2"/>
              <a:buChar char="§"/>
            </a:pPr>
            <a:r>
              <a:rPr lang="en-US" sz="2800" dirty="0" smtClean="0"/>
              <a:t>Many seek to enter but are not able</a:t>
            </a:r>
          </a:p>
        </p:txBody>
      </p:sp>
    </p:spTree>
    <p:extLst>
      <p:ext uri="{BB962C8B-B14F-4D97-AF65-F5344CB8AC3E}">
        <p14:creationId xmlns:p14="http://schemas.microsoft.com/office/powerpoint/2010/main" val="1864683775"/>
      </p:ext>
    </p:extLst>
  </p:cSld>
  <p:clrMapOvr>
    <a:masterClrMapping/>
  </p:clrMapOvr>
  <mc:AlternateContent xmlns:mc="http://schemas.openxmlformats.org/markup-compatibility/2006">
    <mc:Choice xmlns:p14="http://schemas.microsoft.com/office/powerpoint/2010/main" Requires="p14">
      <p:transition spd="slow" p14:dur="1500">
        <p:zoom dir="in"/>
      </p:transition>
    </mc:Choice>
    <mc:Fallback>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“Then one said to Him, ‘Lord, are there few who are saved?’”</a:t>
            </a:r>
            <a:endParaRPr lang="en-US" dirty="0"/>
          </a:p>
        </p:txBody>
      </p:sp>
      <p:sp>
        <p:nvSpPr>
          <p:cNvPr id="3" name="Content Placeholder 2"/>
          <p:cNvSpPr>
            <a:spLocks noGrp="1"/>
          </p:cNvSpPr>
          <p:nvPr>
            <p:ph idx="1"/>
          </p:nvPr>
        </p:nvSpPr>
        <p:spPr>
          <a:xfrm>
            <a:off x="838200" y="2038388"/>
            <a:ext cx="7467600" cy="4438612"/>
          </a:xfrm>
        </p:spPr>
        <p:txBody>
          <a:bodyPr>
            <a:normAutofit fontScale="92500" lnSpcReduction="10000"/>
          </a:bodyPr>
          <a:lstStyle/>
          <a:p>
            <a:pPr marL="0" indent="0">
              <a:buNone/>
            </a:pPr>
            <a:r>
              <a:rPr lang="en-US" sz="3200" dirty="0" smtClean="0"/>
              <a:t>“When </a:t>
            </a:r>
            <a:r>
              <a:rPr lang="en-US" sz="3200" dirty="0"/>
              <a:t>once the Master of the house has risen up and shut the door, and you begin to stand outside and knock at the door, saying, ‘Lord, Lord, open for us,’ and He will answer and say to you, ‘I do not know you, where you are from</a:t>
            </a:r>
            <a:r>
              <a:rPr lang="en-US" sz="3200" dirty="0" smtClean="0"/>
              <a:t>,’”(Lk. 13:25)</a:t>
            </a:r>
          </a:p>
          <a:p>
            <a:pPr lvl="1"/>
            <a:r>
              <a:rPr lang="en-US" sz="3000" dirty="0" smtClean="0"/>
              <a:t>Must strive because of the limited time to enter</a:t>
            </a:r>
          </a:p>
          <a:p>
            <a:pPr lvl="1"/>
            <a:r>
              <a:rPr lang="en-US" sz="3000" dirty="0" smtClean="0"/>
              <a:t>Those who wait too long are not known by the Lord</a:t>
            </a:r>
          </a:p>
        </p:txBody>
      </p:sp>
    </p:spTree>
    <p:extLst>
      <p:ext uri="{BB962C8B-B14F-4D97-AF65-F5344CB8AC3E}">
        <p14:creationId xmlns:p14="http://schemas.microsoft.com/office/powerpoint/2010/main" val="428754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“Then one said to Him, ‘Lord, are there few who are saved?’”</a:t>
            </a:r>
            <a:endParaRPr lang="en-US" dirty="0"/>
          </a:p>
        </p:txBody>
      </p:sp>
      <p:sp>
        <p:nvSpPr>
          <p:cNvPr id="3" name="Content Placeholder 2"/>
          <p:cNvSpPr>
            <a:spLocks noGrp="1"/>
          </p:cNvSpPr>
          <p:nvPr>
            <p:ph idx="1"/>
          </p:nvPr>
        </p:nvSpPr>
        <p:spPr>
          <a:xfrm>
            <a:off x="838200" y="2038388"/>
            <a:ext cx="7467600" cy="4438612"/>
          </a:xfrm>
        </p:spPr>
        <p:txBody>
          <a:bodyPr>
            <a:normAutofit fontScale="92500" lnSpcReduction="20000"/>
          </a:bodyPr>
          <a:lstStyle/>
          <a:p>
            <a:pPr marL="0" indent="0">
              <a:buNone/>
            </a:pPr>
            <a:r>
              <a:rPr lang="en-US" sz="3200" dirty="0" smtClean="0"/>
              <a:t>“Then </a:t>
            </a:r>
            <a:r>
              <a:rPr lang="en-US" sz="3200" dirty="0"/>
              <a:t>you will begin to say, ‘We ate and drank in Your presence, and You taught in our streets</a:t>
            </a:r>
            <a:r>
              <a:rPr lang="en-US" sz="3200" dirty="0" smtClean="0"/>
              <a:t>.’ But </a:t>
            </a:r>
            <a:r>
              <a:rPr lang="en-US" sz="3200" dirty="0"/>
              <a:t>He will say, ‘I tell you I do not know you, where you are from</a:t>
            </a:r>
            <a:r>
              <a:rPr lang="en-US" sz="3200" dirty="0" smtClean="0"/>
              <a:t>. …’” (Lk. 13:26, 27a)</a:t>
            </a:r>
          </a:p>
          <a:p>
            <a:pPr lvl="1"/>
            <a:r>
              <a:rPr lang="en-US" sz="3000" dirty="0" smtClean="0"/>
              <a:t>The folly of an idle acquaintance—privileges not valued</a:t>
            </a:r>
          </a:p>
          <a:p>
            <a:pPr lvl="1"/>
            <a:r>
              <a:rPr lang="en-US" sz="3000" dirty="0" smtClean="0"/>
              <a:t>How many are here but not here?</a:t>
            </a:r>
          </a:p>
          <a:p>
            <a:pPr lvl="2">
              <a:buFont typeface="Wingdings" pitchFamily="2" charset="2"/>
              <a:buChar char="§"/>
            </a:pPr>
            <a:r>
              <a:rPr lang="en-US" sz="2800" dirty="0" smtClean="0"/>
              <a:t>Striving “to know Him” (Phil. 3:10) </a:t>
            </a:r>
          </a:p>
          <a:p>
            <a:pPr lvl="2">
              <a:buFont typeface="Wingdings" pitchFamily="2" charset="2"/>
              <a:buChar char="§"/>
            </a:pPr>
            <a:r>
              <a:rPr lang="en-US" sz="2800" dirty="0" smtClean="0"/>
              <a:t>“Fellowship” and an obedient member of His body (Mk. 3:33-35)</a:t>
            </a:r>
          </a:p>
        </p:txBody>
      </p:sp>
    </p:spTree>
    <p:extLst>
      <p:ext uri="{BB962C8B-B14F-4D97-AF65-F5344CB8AC3E}">
        <p14:creationId xmlns:p14="http://schemas.microsoft.com/office/powerpoint/2010/main" val="19370248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“Then one said to Him, ‘Lord, are there few who are saved?’”</a:t>
            </a:r>
            <a:endParaRPr lang="en-US" dirty="0"/>
          </a:p>
        </p:txBody>
      </p:sp>
      <p:sp>
        <p:nvSpPr>
          <p:cNvPr id="3" name="Content Placeholder 2"/>
          <p:cNvSpPr>
            <a:spLocks noGrp="1"/>
          </p:cNvSpPr>
          <p:nvPr>
            <p:ph idx="1"/>
          </p:nvPr>
        </p:nvSpPr>
        <p:spPr>
          <a:xfrm>
            <a:off x="838200" y="2038388"/>
            <a:ext cx="7467600" cy="4438612"/>
          </a:xfrm>
        </p:spPr>
        <p:txBody>
          <a:bodyPr>
            <a:normAutofit fontScale="92500" lnSpcReduction="10000"/>
          </a:bodyPr>
          <a:lstStyle/>
          <a:p>
            <a:pPr marL="0" indent="0">
              <a:buNone/>
            </a:pPr>
            <a:r>
              <a:rPr lang="en-US" sz="3200" dirty="0" smtClean="0"/>
              <a:t>“ ‘Depart </a:t>
            </a:r>
            <a:r>
              <a:rPr lang="en-US" sz="3200" dirty="0"/>
              <a:t>from Me, all you workers of iniquity</a:t>
            </a:r>
            <a:r>
              <a:rPr lang="en-US" sz="3200" dirty="0" smtClean="0"/>
              <a:t>.’ There </a:t>
            </a:r>
            <a:r>
              <a:rPr lang="en-US" sz="3200" dirty="0"/>
              <a:t>will be weeping and gnashing of teeth, when you see Abraham and Isaac and Jacob and all the prophets in the kingdom of God, and yourselves thrust </a:t>
            </a:r>
            <a:r>
              <a:rPr lang="en-US" sz="3200" dirty="0" smtClean="0"/>
              <a:t>out” (Lk. 13:27b, 28)</a:t>
            </a:r>
          </a:p>
          <a:p>
            <a:pPr lvl="1"/>
            <a:r>
              <a:rPr lang="en-US" sz="3000" dirty="0"/>
              <a:t>“Thus pleading avails not. The door would not be narrow if it opened to </a:t>
            </a:r>
            <a:r>
              <a:rPr lang="en-US" sz="3000" dirty="0" smtClean="0"/>
              <a:t>excuses” (J. W. </a:t>
            </a:r>
            <a:r>
              <a:rPr lang="en-US" sz="3000" dirty="0" err="1" smtClean="0"/>
              <a:t>McGarvey</a:t>
            </a:r>
            <a:r>
              <a:rPr lang="en-US" sz="3000" dirty="0" smtClean="0"/>
              <a:t>, Fourfold Gospel, p. 489)</a:t>
            </a:r>
          </a:p>
          <a:p>
            <a:pPr lvl="1"/>
            <a:r>
              <a:rPr lang="en-US" sz="3000" dirty="0" smtClean="0"/>
              <a:t>Matthew 8:11, 12</a:t>
            </a:r>
            <a:endParaRPr lang="en-US" sz="3000" dirty="0"/>
          </a:p>
        </p:txBody>
      </p:sp>
    </p:spTree>
    <p:extLst>
      <p:ext uri="{BB962C8B-B14F-4D97-AF65-F5344CB8AC3E}">
        <p14:creationId xmlns:p14="http://schemas.microsoft.com/office/powerpoint/2010/main" val="13838793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“Then one said to Him, ‘Lord, are there few who are saved?’”</a:t>
            </a:r>
            <a:endParaRPr lang="en-US" dirty="0"/>
          </a:p>
        </p:txBody>
      </p:sp>
      <p:sp>
        <p:nvSpPr>
          <p:cNvPr id="3" name="Content Placeholder 2"/>
          <p:cNvSpPr>
            <a:spLocks noGrp="1"/>
          </p:cNvSpPr>
          <p:nvPr>
            <p:ph idx="1"/>
          </p:nvPr>
        </p:nvSpPr>
        <p:spPr>
          <a:xfrm>
            <a:off x="838200" y="2038388"/>
            <a:ext cx="7467600" cy="4438612"/>
          </a:xfrm>
        </p:spPr>
        <p:txBody>
          <a:bodyPr>
            <a:normAutofit fontScale="92500"/>
          </a:bodyPr>
          <a:lstStyle/>
          <a:p>
            <a:pPr marL="0" indent="0">
              <a:buNone/>
            </a:pPr>
            <a:r>
              <a:rPr lang="en-US" sz="3200" dirty="0" smtClean="0"/>
              <a:t>“They </a:t>
            </a:r>
            <a:r>
              <a:rPr lang="en-US" sz="3200" dirty="0"/>
              <a:t>will come from the east and the west, from the north and the south, and sit down in the kingdom of </a:t>
            </a:r>
            <a:r>
              <a:rPr lang="en-US" sz="3200" dirty="0" smtClean="0"/>
              <a:t>God. And </a:t>
            </a:r>
            <a:r>
              <a:rPr lang="en-US" sz="3200" dirty="0"/>
              <a:t>indeed there are last who will be first, and there are first who will be </a:t>
            </a:r>
            <a:r>
              <a:rPr lang="en-US" sz="3200" dirty="0" smtClean="0"/>
              <a:t>last” (Lk. 13:29, 30)</a:t>
            </a:r>
          </a:p>
          <a:p>
            <a:pPr lvl="1"/>
            <a:r>
              <a:rPr lang="en-US" sz="3000" dirty="0" smtClean="0"/>
              <a:t>“The saved Gentiles are noted for their ambition to come from far places to enter the kingdom (cf. Jer. 16:19)</a:t>
            </a:r>
          </a:p>
          <a:p>
            <a:pPr lvl="1"/>
            <a:r>
              <a:rPr lang="en-US" sz="3000" dirty="0" smtClean="0"/>
              <a:t>What of me (Matt. 21:28-31; 3:10; 20:16)?</a:t>
            </a:r>
            <a:endParaRPr lang="en-US" sz="3000" dirty="0"/>
          </a:p>
        </p:txBody>
      </p:sp>
    </p:spTree>
    <p:extLst>
      <p:ext uri="{BB962C8B-B14F-4D97-AF65-F5344CB8AC3E}">
        <p14:creationId xmlns:p14="http://schemas.microsoft.com/office/powerpoint/2010/main" val="12021690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“Are There Few Who Are Saved?”</a:t>
            </a:r>
            <a:endParaRPr lang="en-US" dirty="0"/>
          </a:p>
        </p:txBody>
      </p:sp>
      <p:sp>
        <p:nvSpPr>
          <p:cNvPr id="3" name="Subtitle 2"/>
          <p:cNvSpPr>
            <a:spLocks noGrp="1"/>
          </p:cNvSpPr>
          <p:nvPr>
            <p:ph type="subTitle" idx="1"/>
          </p:nvPr>
        </p:nvSpPr>
        <p:spPr/>
        <p:txBody>
          <a:bodyPr/>
          <a:lstStyle/>
          <a:p>
            <a:endParaRPr lang="en-US"/>
          </a:p>
        </p:txBody>
      </p:sp>
      <p:sp>
        <p:nvSpPr>
          <p:cNvPr id="4" name="TextBox 3"/>
          <p:cNvSpPr txBox="1"/>
          <p:nvPr/>
        </p:nvSpPr>
        <p:spPr>
          <a:xfrm rot="20537383">
            <a:off x="1010406" y="4330804"/>
            <a:ext cx="1685077" cy="1077218"/>
          </a:xfrm>
          <a:prstGeom prst="rect">
            <a:avLst/>
          </a:prstGeom>
          <a:noFill/>
        </p:spPr>
        <p:txBody>
          <a:bodyPr wrap="none" rtlCol="0">
            <a:spAutoFit/>
          </a:bodyPr>
          <a:lstStyle/>
          <a:p>
            <a:r>
              <a:rPr lang="en-US" sz="3200" dirty="0" smtClean="0">
                <a:solidFill>
                  <a:schemeClr val="accent1"/>
                </a:solidFill>
                <a:latin typeface="Bradley Hand ITC" pitchFamily="66" charset="0"/>
              </a:rPr>
              <a:t>Answer: </a:t>
            </a:r>
            <a:br>
              <a:rPr lang="en-US" sz="3200" dirty="0" smtClean="0">
                <a:solidFill>
                  <a:schemeClr val="accent1"/>
                </a:solidFill>
                <a:latin typeface="Bradley Hand ITC" pitchFamily="66" charset="0"/>
              </a:rPr>
            </a:br>
            <a:r>
              <a:rPr lang="en-US" sz="3200" dirty="0" smtClean="0">
                <a:solidFill>
                  <a:schemeClr val="accent1"/>
                </a:solidFill>
                <a:latin typeface="Bradley Hand ITC" pitchFamily="66" charset="0"/>
              </a:rPr>
              <a:t>YES</a:t>
            </a:r>
            <a:endParaRPr lang="en-US" sz="3200" dirty="0">
              <a:solidFill>
                <a:schemeClr val="accent1"/>
              </a:solidFill>
              <a:latin typeface="Bradley Hand ITC" pitchFamily="66" charset="0"/>
            </a:endParaRPr>
          </a:p>
        </p:txBody>
      </p:sp>
    </p:spTree>
    <p:extLst>
      <p:ext uri="{BB962C8B-B14F-4D97-AF65-F5344CB8AC3E}">
        <p14:creationId xmlns:p14="http://schemas.microsoft.com/office/powerpoint/2010/main" val="2547589589"/>
      </p:ext>
    </p:extLst>
  </p:cSld>
  <p:clrMapOvr>
    <a:masterClrMapping/>
  </p:clrMapOvr>
  <mc:AlternateContent xmlns:mc="http://schemas.openxmlformats.org/markup-compatibility/2006">
    <mc:Choice xmlns:p14="http://schemas.microsoft.com/office/powerpoint/2010/main" Requires="p14">
      <p:transition spd="slow" p14:dur="1750">
        <p:zoom/>
      </p:transition>
    </mc:Choice>
    <mc:Fallback>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Were </a:t>
            </a:r>
            <a:r>
              <a:rPr lang="en-US" dirty="0" smtClean="0">
                <a:solidFill>
                  <a:schemeClr val="tx2">
                    <a:lumMod val="50000"/>
                  </a:schemeClr>
                </a:solidFill>
              </a:rPr>
              <a:t>Few</a:t>
            </a:r>
            <a:r>
              <a:rPr lang="en-US" dirty="0" smtClean="0"/>
              <a:t> Saved</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a:t>“who formerly were disobedient, when once the Divine longsuffering waited in the days of Noah, while the ark was being prepared, in which a few, that is, eight souls, were saved through </a:t>
            </a:r>
            <a:r>
              <a:rPr lang="en-US" sz="3600" dirty="0" smtClean="0"/>
              <a:t>water” (1 Pet. 3:20)</a:t>
            </a:r>
            <a:endParaRPr lang="en-US" sz="3600" dirty="0"/>
          </a:p>
        </p:txBody>
      </p:sp>
    </p:spTree>
    <p:extLst>
      <p:ext uri="{BB962C8B-B14F-4D97-AF65-F5344CB8AC3E}">
        <p14:creationId xmlns:p14="http://schemas.microsoft.com/office/powerpoint/2010/main" val="14952504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Will There Be Few Saved?</a:t>
            </a:r>
            <a:endParaRPr lang="en-US" dirty="0"/>
          </a:p>
        </p:txBody>
      </p:sp>
      <p:sp>
        <p:nvSpPr>
          <p:cNvPr id="3" name="Content Placeholder 2"/>
          <p:cNvSpPr>
            <a:spLocks noGrp="1"/>
          </p:cNvSpPr>
          <p:nvPr>
            <p:ph idx="1"/>
          </p:nvPr>
        </p:nvSpPr>
        <p:spPr>
          <a:xfrm>
            <a:off x="838200" y="2038388"/>
            <a:ext cx="7467600" cy="4438612"/>
          </a:xfrm>
        </p:spPr>
        <p:txBody>
          <a:bodyPr>
            <a:noAutofit/>
          </a:bodyPr>
          <a:lstStyle/>
          <a:p>
            <a:pPr marL="457200" indent="-457200">
              <a:buFont typeface="+mj-lt"/>
              <a:buAutoNum type="arabicPeriod"/>
            </a:pPr>
            <a:r>
              <a:rPr lang="en-US" sz="2800" dirty="0" smtClean="0"/>
              <a:t>Because many do not believe (Lk. 8:11, 12)</a:t>
            </a:r>
          </a:p>
          <a:p>
            <a:pPr lvl="1"/>
            <a:r>
              <a:rPr lang="en-US" sz="2400" dirty="0"/>
              <a:t>“But without faith it is impossible to please Him, for he who comes to God must believe that He </a:t>
            </a:r>
            <a:r>
              <a:rPr lang="en-US" sz="2400" dirty="0" smtClean="0"/>
              <a:t>is…” (Heb. 11:6)</a:t>
            </a:r>
          </a:p>
          <a:p>
            <a:pPr marL="457200" indent="-457200">
              <a:buFont typeface="+mj-lt"/>
              <a:buAutoNum type="arabicPeriod"/>
            </a:pPr>
            <a:r>
              <a:rPr lang="en-US" sz="2800" dirty="0" smtClean="0"/>
              <a:t>Because many do not diligently seek Him</a:t>
            </a:r>
          </a:p>
          <a:p>
            <a:pPr lvl="1"/>
            <a:r>
              <a:rPr lang="en-US" sz="2400" dirty="0"/>
              <a:t>“…and that He is a </a:t>
            </a:r>
            <a:r>
              <a:rPr lang="en-US" sz="2400" dirty="0" err="1"/>
              <a:t>rewarder</a:t>
            </a:r>
            <a:r>
              <a:rPr lang="en-US" sz="2400" dirty="0"/>
              <a:t> of those who diligently seek </a:t>
            </a:r>
            <a:r>
              <a:rPr lang="en-US" sz="2400" dirty="0" smtClean="0"/>
              <a:t>Him” (Heb. 11:6)</a:t>
            </a:r>
          </a:p>
          <a:p>
            <a:pPr marL="1051560" lvl="2" indent="-457200">
              <a:buFont typeface="+mj-lt"/>
              <a:buAutoNum type="arabicPeriod"/>
            </a:pPr>
            <a:r>
              <a:rPr lang="en-US" sz="2400" dirty="0" smtClean="0"/>
              <a:t>They do not strive to enter (Lk. 13:24)</a:t>
            </a:r>
          </a:p>
          <a:p>
            <a:pPr marL="1051560" lvl="2" indent="-457200">
              <a:buFont typeface="+mj-lt"/>
              <a:buAutoNum type="arabicPeriod"/>
            </a:pPr>
            <a:r>
              <a:rPr lang="en-US" sz="2400" dirty="0" smtClean="0"/>
              <a:t>They do not seek Him with the whole heart (Jer. 29:13)</a:t>
            </a:r>
          </a:p>
          <a:p>
            <a:pPr marL="1051560" lvl="2" indent="-457200">
              <a:buFont typeface="+mj-lt"/>
              <a:buAutoNum type="arabicPeriod"/>
            </a:pPr>
            <a:r>
              <a:rPr lang="en-US" sz="2400" dirty="0" smtClean="0"/>
              <a:t>They do not test the spirits (1 Jn. 4:1)</a:t>
            </a:r>
          </a:p>
        </p:txBody>
      </p:sp>
    </p:spTree>
    <p:extLst>
      <p:ext uri="{BB962C8B-B14F-4D97-AF65-F5344CB8AC3E}">
        <p14:creationId xmlns:p14="http://schemas.microsoft.com/office/powerpoint/2010/main" val="221217874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Sketchbook</Template>
  <TotalTime>167</TotalTime>
  <Words>1206</Words>
  <Application>Microsoft Office PowerPoint</Application>
  <PresentationFormat>On-screen Show (4:3)</PresentationFormat>
  <Paragraphs>89</Paragraphs>
  <Slides>17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Cambria</vt:lpstr>
      <vt:lpstr>Bradley Hand ITC</vt:lpstr>
      <vt:lpstr>Wingdings</vt:lpstr>
      <vt:lpstr>Calibri</vt:lpstr>
      <vt:lpstr>Rage Italic</vt:lpstr>
      <vt:lpstr>Bradley Hand ITC TT-Bold</vt:lpstr>
      <vt:lpstr>Sketchbook</vt:lpstr>
      <vt:lpstr>“Are There Few Who Are Saved?”</vt:lpstr>
      <vt:lpstr>“Then one said to Him, ‘Lord, are there few who are saved?’”</vt:lpstr>
      <vt:lpstr>“Then one said to Him, ‘Lord, are there few who are saved?’”</vt:lpstr>
      <vt:lpstr>“Then one said to Him, ‘Lord, are there few who are saved?’”</vt:lpstr>
      <vt:lpstr>“Then one said to Him, ‘Lord, are there few who are saved?’”</vt:lpstr>
      <vt:lpstr>“Then one said to Him, ‘Lord, are there few who are saved?’”</vt:lpstr>
      <vt:lpstr>“Are There Few Who Are Saved?”</vt:lpstr>
      <vt:lpstr>There Were Few Saved</vt:lpstr>
      <vt:lpstr>Why Will There Be Few Saved?</vt:lpstr>
      <vt:lpstr>Why Will There Be Few Saved?</vt:lpstr>
      <vt:lpstr>Acts 2:37, 38</vt:lpstr>
      <vt:lpstr>Mark 16:16</vt:lpstr>
      <vt:lpstr>PowerPoint Presentation</vt:lpstr>
      <vt:lpstr>PowerPoint Presentation</vt:lpstr>
      <vt:lpstr>PowerPoint Presentation</vt:lpstr>
      <vt:lpstr>To Be Saved</vt:lpstr>
      <vt:lpstr>Matthew 7:13, 14</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There Few Who Are Saved?”</dc:title>
  <dc:creator>Steven J. Wallace</dc:creator>
  <cp:lastModifiedBy>Steven J. Wallace</cp:lastModifiedBy>
  <cp:revision>18</cp:revision>
  <dcterms:created xsi:type="dcterms:W3CDTF">2013-02-07T20:12:52Z</dcterms:created>
  <dcterms:modified xsi:type="dcterms:W3CDTF">2013-02-07T23:00:05Z</dcterms:modified>
</cp:coreProperties>
</file>